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1" r:id="rId2"/>
    <p:sldId id="265" r:id="rId3"/>
    <p:sldId id="293" r:id="rId4"/>
    <p:sldId id="288" r:id="rId5"/>
    <p:sldId id="278" r:id="rId6"/>
    <p:sldId id="294" r:id="rId7"/>
    <p:sldId id="296" r:id="rId8"/>
    <p:sldId id="295" r:id="rId9"/>
    <p:sldId id="29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0"/>
    <p:restoredTop sz="94597"/>
  </p:normalViewPr>
  <p:slideViewPr>
    <p:cSldViewPr snapToGrid="0" snapToObjects="1">
      <p:cViewPr varScale="1">
        <p:scale>
          <a:sx n="111" d="100"/>
          <a:sy n="111" d="100"/>
        </p:scale>
        <p:origin x="2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70" d="100"/>
          <a:sy n="170" d="100"/>
        </p:scale>
        <p:origin x="537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7DBBB7-BC36-FE4E-90AF-19D9CCEF4232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976F1-742C-9F41-BE24-D6AED1BF7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276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6FD76-5782-294A-8BB8-2E220FB0CBBD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F78D6-6163-8047-B4FA-656AC4EA1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06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C9C49-E76D-4DCE-A3E4-11FFB170F141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0099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7324AC8-A6F4-784F-ACC6-D11695871F94}"/>
              </a:ext>
            </a:extLst>
          </p:cNvPr>
          <p:cNvSpPr/>
          <p:nvPr userDrawn="1"/>
        </p:nvSpPr>
        <p:spPr>
          <a:xfrm>
            <a:off x="0" y="1"/>
            <a:ext cx="760888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9086" y="1365778"/>
            <a:ext cx="6312731" cy="2608848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9086" y="3974626"/>
            <a:ext cx="6312731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9086" y="6391319"/>
            <a:ext cx="815504" cy="1620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A781955-2448-0C46-BD59-5301796F9DBE}" type="datetime1">
              <a:rPr lang="hu-HU" smtClean="0"/>
              <a:pPr/>
              <a:t>2021. 05. 26.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Comnica template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11F562-F6BB-2647-AC73-6783D0F97F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0183" y="3077171"/>
            <a:ext cx="2723027" cy="70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365125"/>
            <a:ext cx="7703543" cy="5469618"/>
          </a:xfrm>
        </p:spPr>
        <p:txBody>
          <a:bodyPr>
            <a:normAutofit/>
          </a:bodyPr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F5AC-14F3-C247-B425-D80B1060A327}" type="datetime1">
              <a:rPr lang="hu-HU" smtClean="0"/>
              <a:t>2021. 05. 26.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Comnica template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07DB5-36AA-7246-9BAA-96F0570AFBD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5611" y="394155"/>
            <a:ext cx="440107" cy="52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80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6B22B-681D-2648-A4BD-7D809206C166}" type="datetime1">
              <a:rPr lang="hu-HU" smtClean="0"/>
              <a:t>2021. 05. 26.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Comnica template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07DB5-36AA-7246-9BAA-96F0570AFBDE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5611" y="394155"/>
            <a:ext cx="440107" cy="52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83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2800" y="0"/>
            <a:ext cx="7609200" cy="68579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849086" y="6391319"/>
            <a:ext cx="815504" cy="162081"/>
          </a:xfrm>
        </p:spPr>
        <p:txBody>
          <a:bodyPr/>
          <a:lstStyle/>
          <a:p>
            <a:fld id="{31E60019-7D20-784C-AF83-3A4A0380B487}" type="datetime1">
              <a:rPr lang="hu-HU" smtClean="0"/>
              <a:t>2021. 05. 26.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9086" y="6095636"/>
            <a:ext cx="3551151" cy="295683"/>
          </a:xfrm>
        </p:spPr>
        <p:txBody>
          <a:bodyPr/>
          <a:lstStyle/>
          <a:p>
            <a:r>
              <a:rPr lang="en-US"/>
              <a:t>Comnica template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8000" y="6095636"/>
            <a:ext cx="381086" cy="295684"/>
          </a:xfrm>
        </p:spPr>
        <p:txBody>
          <a:bodyPr/>
          <a:lstStyle/>
          <a:p>
            <a:fld id="{01607DB5-36AA-7246-9BAA-96F0570AFBDE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68000" y="478972"/>
            <a:ext cx="3895200" cy="180702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000" y="2286000"/>
            <a:ext cx="3895200" cy="35829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089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0FAC67F-09DD-6348-AC7B-BBCBEDCE1906}"/>
              </a:ext>
            </a:extLst>
          </p:cNvPr>
          <p:cNvSpPr/>
          <p:nvPr userDrawn="1"/>
        </p:nvSpPr>
        <p:spPr>
          <a:xfrm>
            <a:off x="7609200" y="-58057"/>
            <a:ext cx="4582800" cy="6966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3829" y="478972"/>
            <a:ext cx="3895200" cy="180702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13829" y="2286000"/>
            <a:ext cx="3895200" cy="35829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CE1C0-8698-7749-A0F9-6D2E6F2BC0D2}" type="datetime1">
              <a:rPr lang="hu-HU" smtClean="0"/>
              <a:t>2021. 05. 26.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49086" y="6095636"/>
            <a:ext cx="3514114" cy="295683"/>
          </a:xfrm>
        </p:spPr>
        <p:txBody>
          <a:bodyPr/>
          <a:lstStyle/>
          <a:p>
            <a:r>
              <a:rPr lang="en-US"/>
              <a:t>Comnica template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07DB5-36AA-7246-9BAA-96F0570AFBDE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C0E2C6-6B4C-394B-AC8A-AE02455D05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6977" y="5353875"/>
            <a:ext cx="859536" cy="103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874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DE2288C-10B7-2B47-BBCA-D4FF534442B3}"/>
              </a:ext>
            </a:extLst>
          </p:cNvPr>
          <p:cNvSpPr/>
          <p:nvPr userDrawn="1"/>
        </p:nvSpPr>
        <p:spPr>
          <a:xfrm>
            <a:off x="0" y="-14515"/>
            <a:ext cx="4582800" cy="6887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478972"/>
            <a:ext cx="3895200" cy="180702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000" y="2286000"/>
            <a:ext cx="3895200" cy="35829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CE1C0-8698-7749-A0F9-6D2E6F2BC0D2}" type="datetime1">
              <a:rPr lang="hu-HU" smtClean="0"/>
              <a:t>2021. 05. 26.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49086" y="6095636"/>
            <a:ext cx="3514114" cy="295683"/>
          </a:xfrm>
        </p:spPr>
        <p:txBody>
          <a:bodyPr/>
          <a:lstStyle/>
          <a:p>
            <a:r>
              <a:rPr lang="en-US"/>
              <a:t>Comnica template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07DB5-36AA-7246-9BAA-96F0570AFBD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EFC990-9E34-A741-B200-4788E9E428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3200" y="5353875"/>
            <a:ext cx="859536" cy="103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455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0C025C6-27F5-9A44-AAC3-4ED7491467CB}"/>
              </a:ext>
            </a:extLst>
          </p:cNvPr>
          <p:cNvSpPr/>
          <p:nvPr userDrawn="1"/>
        </p:nvSpPr>
        <p:spPr>
          <a:xfrm>
            <a:off x="0" y="-34446"/>
            <a:ext cx="7608887" cy="69268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56B22B-681D-2648-A4BD-7D809206C166}" type="datetime1">
              <a:rPr lang="hu-HU" smtClean="0"/>
              <a:pPr/>
              <a:t>2021. 05. 26.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Comnica template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6479" y="3138233"/>
            <a:ext cx="2250435" cy="58153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775E31B-7E48-4E4B-B4D5-19135FEA4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9086" y="2816254"/>
            <a:ext cx="4114800" cy="1807028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hu-HU" dirty="0" err="1"/>
              <a:t>Thank</a:t>
            </a:r>
            <a:r>
              <a:rPr lang="hu-HU" dirty="0"/>
              <a:t> </a:t>
            </a:r>
            <a:r>
              <a:rPr lang="hu-HU" dirty="0" err="1"/>
              <a:t>you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your</a:t>
            </a:r>
            <a:r>
              <a:rPr lang="hu-HU" dirty="0"/>
              <a:t> </a:t>
            </a:r>
            <a:r>
              <a:rPr lang="hu-HU" dirty="0" err="1"/>
              <a:t>attention</a:t>
            </a:r>
            <a:r>
              <a:rPr lang="hu-HU" dirty="0"/>
              <a:t>.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FBDD96-9ED7-0D4B-BA58-5171CA2370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072" y="1610044"/>
            <a:ext cx="842181" cy="70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979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365125"/>
            <a:ext cx="10642686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0" y="2206171"/>
            <a:ext cx="10642686" cy="3889464"/>
          </a:xfrm>
        </p:spPr>
        <p:txBody>
          <a:bodyPr/>
          <a:lstStyle>
            <a:lvl1pPr marL="514350" indent="-514350">
              <a:buClr>
                <a:schemeClr val="tx2"/>
              </a:buClr>
              <a:buFont typeface="+mj-lt"/>
              <a:buAutoNum type="arabicPeriod"/>
              <a:defRPr/>
            </a:lvl1pPr>
            <a:lvl2pPr marL="914400" indent="-457200">
              <a:buClr>
                <a:schemeClr val="tx2"/>
              </a:buClr>
              <a:buFont typeface="+mj-lt"/>
              <a:buAutoNum type="arabicPeriod"/>
              <a:defRPr/>
            </a:lvl2pPr>
            <a:lvl3pPr marL="1371600" indent="-457200">
              <a:buClr>
                <a:schemeClr val="tx2"/>
              </a:buClr>
              <a:buFont typeface="+mj-lt"/>
              <a:buAutoNum type="arabicPeriod"/>
              <a:defRPr/>
            </a:lvl3pPr>
            <a:lvl4pPr marL="1714500" indent="-342900">
              <a:buClr>
                <a:schemeClr val="tx2"/>
              </a:buClr>
              <a:buFont typeface="+mj-lt"/>
              <a:buAutoNum type="arabicPeriod"/>
              <a:defRPr/>
            </a:lvl4pPr>
            <a:lvl5pPr marL="2171700" indent="-342900">
              <a:buClr>
                <a:schemeClr val="tx2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FE497-2F51-9C4A-A4DB-81F2AB340D0A}" type="datetime1">
              <a:rPr lang="hu-HU" smtClean="0"/>
              <a:t>2021. 05. 26.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Comnica template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07DB5-36AA-7246-9BAA-96F0570AFBD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7216" y="4341824"/>
            <a:ext cx="3986784" cy="10363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5611" y="394155"/>
            <a:ext cx="440107" cy="52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368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7129236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712923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8599CD-4913-1E43-ACBE-F39DA7924E85}" type="datetime1">
              <a:rPr lang="hu-HU" smtClean="0"/>
              <a:pPr/>
              <a:t>2021. 05. 26.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Comnica template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607DB5-36AA-7246-9BAA-96F0570AFB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5611" y="394155"/>
            <a:ext cx="440107" cy="52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574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7129236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712923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8599CD-4913-1E43-ACBE-F39DA7924E85}" type="datetime1">
              <a:rPr lang="hu-HU" smtClean="0"/>
              <a:pPr/>
              <a:t>2021. 05. 26.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Comnica template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607DB5-36AA-7246-9BAA-96F0570AFB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5611" y="394155"/>
            <a:ext cx="440107" cy="52750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6DAD5C7-79A2-4044-B287-01CE31EA472F}"/>
              </a:ext>
            </a:extLst>
          </p:cNvPr>
          <p:cNvSpPr txBox="1"/>
          <p:nvPr userDrawn="1"/>
        </p:nvSpPr>
        <p:spPr>
          <a:xfrm>
            <a:off x="10038520" y="1724252"/>
            <a:ext cx="3251200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13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alpha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endParaRPr lang="hu-HU" sz="41300" b="1" dirty="0">
              <a:solidFill>
                <a:schemeClr val="bg1">
                  <a:alpha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520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7129236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712923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8599CD-4913-1E43-ACBE-F39DA7924E85}" type="datetime1">
              <a:rPr lang="hu-HU" smtClean="0"/>
              <a:pPr/>
              <a:t>2021. 05. 26.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Comnica template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607DB5-36AA-7246-9BAA-96F0570AFB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5611" y="394155"/>
            <a:ext cx="440107" cy="5275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EFE1C3F-A827-1245-8999-2252C946FAE7}"/>
              </a:ext>
            </a:extLst>
          </p:cNvPr>
          <p:cNvSpPr txBox="1"/>
          <p:nvPr userDrawn="1"/>
        </p:nvSpPr>
        <p:spPr>
          <a:xfrm>
            <a:off x="9574062" y="1724252"/>
            <a:ext cx="3251200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13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alpha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endParaRPr lang="hu-HU" sz="41300" b="1" dirty="0">
              <a:solidFill>
                <a:schemeClr val="bg1">
                  <a:alpha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513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7129236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712923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8599CD-4913-1E43-ACBE-F39DA7924E85}" type="datetime1">
              <a:rPr lang="hu-HU" smtClean="0"/>
              <a:pPr/>
              <a:t>2021. 05. 26.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Comnica template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607DB5-36AA-7246-9BAA-96F0570AFB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5611" y="394155"/>
            <a:ext cx="440107" cy="5275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D2E6D2-0E38-654C-818E-B9F1A6783DB6}"/>
              </a:ext>
            </a:extLst>
          </p:cNvPr>
          <p:cNvSpPr txBox="1"/>
          <p:nvPr userDrawn="1"/>
        </p:nvSpPr>
        <p:spPr>
          <a:xfrm>
            <a:off x="9574062" y="1724252"/>
            <a:ext cx="3251200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1300" b="1" dirty="0">
                <a:solidFill>
                  <a:schemeClr val="bg1">
                    <a:alpha val="50000"/>
                  </a:schemeClr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4089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7129236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712923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8599CD-4913-1E43-ACBE-F39DA7924E85}" type="datetime1">
              <a:rPr lang="hu-HU" smtClean="0"/>
              <a:pPr/>
              <a:t>2021. 05. 26.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Comnica template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607DB5-36AA-7246-9BAA-96F0570AFB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5611" y="394155"/>
            <a:ext cx="440107" cy="5275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B15CC2B-864D-1949-B66B-CAF29A2335C1}"/>
              </a:ext>
            </a:extLst>
          </p:cNvPr>
          <p:cNvSpPr txBox="1"/>
          <p:nvPr userDrawn="1"/>
        </p:nvSpPr>
        <p:spPr>
          <a:xfrm>
            <a:off x="9574062" y="1724252"/>
            <a:ext cx="3251200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13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alpha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endParaRPr lang="hu-HU" sz="41300" b="1" dirty="0">
              <a:solidFill>
                <a:schemeClr val="bg1">
                  <a:alpha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595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anchor="b"/>
          <a:lstStyle/>
          <a:p>
            <a:fld id="{4B503B62-9656-1D40-AA31-A30495B14FA1}" type="datetime1">
              <a:rPr lang="hu-HU" smtClean="0"/>
              <a:t>2021. 05. 26.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Comnica template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01607DB5-36AA-7246-9BAA-96F0570AFBD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5611" y="394155"/>
            <a:ext cx="440107" cy="52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897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365125"/>
            <a:ext cx="1062817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0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000" y="2505075"/>
            <a:ext cx="5157787" cy="3590561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1298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12983" y="2505075"/>
            <a:ext cx="5183188" cy="3590561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099C-5A9F-4545-9E51-A4472BEF6FB5}" type="datetime1">
              <a:rPr lang="hu-HU" smtClean="0"/>
              <a:t>2021. 05. 26.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Comnica template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07DB5-36AA-7246-9BAA-96F0570AFBDE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5611" y="394155"/>
            <a:ext cx="440107" cy="52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513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000" y="365125"/>
            <a:ext cx="10649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000" y="1690688"/>
            <a:ext cx="10649943" cy="4300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5411" y="6414691"/>
            <a:ext cx="815504" cy="1620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E4C7B1A7-9359-984F-B8ED-9D4E87D55972}" type="datetime1">
              <a:rPr lang="hu-HU" smtClean="0"/>
              <a:t>2021. 05. 26.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49086" y="6095636"/>
            <a:ext cx="4114800" cy="295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50" b="1">
                <a:solidFill>
                  <a:schemeClr val="tx1"/>
                </a:solidFill>
              </a:defRPr>
            </a:lvl1pPr>
          </a:lstStyle>
          <a:p>
            <a:r>
              <a:rPr lang="en-US"/>
              <a:t>Comnica template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8000" y="6095636"/>
            <a:ext cx="381086" cy="2956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1607DB5-36AA-7246-9BAA-96F0570AFB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51" r:id="rId4"/>
    <p:sldLayoutId id="2147483659" r:id="rId5"/>
    <p:sldLayoutId id="2147483660" r:id="rId6"/>
    <p:sldLayoutId id="214748366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64" r:id="rId13"/>
    <p:sldLayoutId id="2147483657" r:id="rId14"/>
    <p:sldLayoutId id="2147483658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5AE90-B650-C24E-8DDF-1B55B16619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4800" dirty="0" err="1" smtClean="0">
                <a:latin typeface="Montserrat" panose="00000500000000000000" pitchFamily="50" charset="-18"/>
              </a:rPr>
              <a:t>Comnica</a:t>
            </a:r>
            <a:r>
              <a:rPr lang="hu-HU" sz="4800" dirty="0" smtClean="0">
                <a:latin typeface="Montserrat" panose="00000500000000000000" pitchFamily="50" charset="-18"/>
              </a:rPr>
              <a:t> ID</a:t>
            </a:r>
            <a:endParaRPr lang="hu-HU" sz="4800" dirty="0">
              <a:latin typeface="Montserrat" panose="00000500000000000000" pitchFamily="50" charset="-1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CBCB23-CEEF-6E41-B68F-E59C9ED662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>
                <a:latin typeface="Roboto" panose="02000000000000000000" pitchFamily="2" charset="0"/>
                <a:ea typeface="Roboto" panose="02000000000000000000" pitchFamily="2" charset="0"/>
              </a:rPr>
              <a:t>Ügyfél azonosítás és </a:t>
            </a:r>
            <a:r>
              <a:rPr lang="hu-HU" dirty="0" err="1" smtClean="0">
                <a:latin typeface="Roboto" panose="02000000000000000000" pitchFamily="2" charset="0"/>
                <a:ea typeface="Roboto" panose="02000000000000000000" pitchFamily="2" charset="0"/>
              </a:rPr>
              <a:t>Pmt</a:t>
            </a:r>
            <a:r>
              <a:rPr lang="hu-HU" dirty="0" smtClean="0">
                <a:latin typeface="Roboto" panose="02000000000000000000" pitchFamily="2" charset="0"/>
                <a:ea typeface="Roboto" panose="02000000000000000000" pitchFamily="2" charset="0"/>
              </a:rPr>
              <a:t> szerinti ügyfél-átvilágítás a pénzügyi szektorban</a:t>
            </a:r>
            <a:endParaRPr lang="hu-HU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77E84-E8EA-3844-8B45-6BD2FC134D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7712" y="6391319"/>
            <a:ext cx="815504" cy="162081"/>
          </a:xfrm>
        </p:spPr>
        <p:txBody>
          <a:bodyPr/>
          <a:lstStyle/>
          <a:p>
            <a:r>
              <a:rPr lang="hu-HU" dirty="0" smtClean="0"/>
              <a:t>2021.05.27.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831E4-C1E3-204C-B757-3C68CC8C7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latin typeface="Roboto" panose="02000000000000000000" pitchFamily="2" charset="0"/>
                <a:ea typeface="Roboto" panose="02000000000000000000" pitchFamily="2" charset="0"/>
              </a:rPr>
              <a:t>Comnica</a:t>
            </a:r>
            <a:r>
              <a:rPr lang="hu-HU" dirty="0" smtClean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hu-HU" dirty="0" err="1" smtClean="0">
                <a:latin typeface="Roboto" panose="02000000000000000000" pitchFamily="2" charset="0"/>
                <a:ea typeface="Roboto" panose="02000000000000000000" pitchFamily="2" charset="0"/>
              </a:rPr>
              <a:t>Videocall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5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81"/>
          <a:stretch/>
        </p:blipFill>
        <p:spPr>
          <a:xfrm>
            <a:off x="5900468" y="-1"/>
            <a:ext cx="6303255" cy="69252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35A27D-A8AC-9F46-B5CE-52D1E4773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dirty="0" smtClean="0">
                <a:latin typeface="Roboto" panose="02000000000000000000" pitchFamily="2" charset="0"/>
                <a:ea typeface="Roboto" panose="02000000000000000000" pitchFamily="2" charset="0"/>
              </a:rPr>
              <a:t>Bemutatkozás</a:t>
            </a:r>
            <a:endParaRPr lang="hu-HU" sz="4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6EA61-AB76-1C46-8F75-329482A0A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2206171"/>
            <a:ext cx="4398640" cy="3889464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Aft>
                <a:spcPts val="300"/>
              </a:spcAft>
              <a:buClrTx/>
              <a:buNone/>
            </a:pPr>
            <a:r>
              <a:rPr lang="en-US" sz="1600" dirty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rPr>
              <a:t>A </a:t>
            </a:r>
            <a:r>
              <a:rPr lang="en-US" sz="1600" dirty="0" err="1">
                <a:solidFill>
                  <a:srgbClr val="000000"/>
                </a:solidFill>
                <a:latin typeface="Roboto Slab" pitchFamily="2" charset="0"/>
                <a:ea typeface="Roboto Slab" pitchFamily="2" charset="0"/>
              </a:rPr>
              <a:t>Comnica</a:t>
            </a:r>
            <a:r>
              <a:rPr lang="en-US" sz="1600" dirty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Roboto Slab" pitchFamily="2" charset="0"/>
                <a:ea typeface="Roboto Slab" pitchFamily="2" charset="0"/>
              </a:rPr>
              <a:t>Kft</a:t>
            </a:r>
            <a:r>
              <a:rPr lang="en-US" sz="1600" dirty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rPr>
              <a:t>. </a:t>
            </a:r>
            <a:r>
              <a:rPr lang="en-US" sz="1600" dirty="0" smtClean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rPr>
              <a:t>1</a:t>
            </a:r>
            <a:r>
              <a:rPr lang="hu-HU" sz="1600" dirty="0" smtClean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rPr>
              <a:t>7</a:t>
            </a:r>
            <a:r>
              <a:rPr lang="en-US" sz="1600" dirty="0" smtClean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Roboto Slab" pitchFamily="2" charset="0"/>
                <a:ea typeface="Roboto Slab" pitchFamily="2" charset="0"/>
              </a:rPr>
              <a:t>éve</a:t>
            </a:r>
            <a:r>
              <a:rPr lang="en-US" sz="1600" dirty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Roboto Slab" pitchFamily="2" charset="0"/>
                <a:ea typeface="Roboto Slab" pitchFamily="2" charset="0"/>
              </a:rPr>
              <a:t>foglalkozik</a:t>
            </a:r>
            <a:r>
              <a:rPr lang="en-US" sz="1600" dirty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rPr>
              <a:t>digitális</a:t>
            </a:r>
            <a:r>
              <a:rPr lang="en-US" sz="1600" dirty="0" smtClean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Roboto Slab" pitchFamily="2" charset="0"/>
                <a:ea typeface="Roboto Slab" pitchFamily="2" charset="0"/>
              </a:rPr>
              <a:t>ügyfélkapcsolati</a:t>
            </a:r>
            <a:r>
              <a:rPr lang="en-US" sz="1600" dirty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Roboto Slab" pitchFamily="2" charset="0"/>
                <a:ea typeface="Roboto Slab" pitchFamily="2" charset="0"/>
              </a:rPr>
              <a:t>rendszerek</a:t>
            </a:r>
            <a:r>
              <a:rPr lang="en-US" sz="1600" dirty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Roboto Slab" pitchFamily="2" charset="0"/>
                <a:ea typeface="Roboto Slab" pitchFamily="2" charset="0"/>
              </a:rPr>
              <a:t>fejlesztésével</a:t>
            </a:r>
            <a:r>
              <a:rPr lang="en-US" sz="1600" dirty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Roboto Slab" pitchFamily="2" charset="0"/>
                <a:ea typeface="Roboto Slab" pitchFamily="2" charset="0"/>
              </a:rPr>
              <a:t>és</a:t>
            </a:r>
            <a:r>
              <a:rPr lang="en-US" sz="1600" dirty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rPr>
              <a:t> IP </a:t>
            </a:r>
            <a:r>
              <a:rPr lang="en-US" sz="1600" dirty="0" err="1">
                <a:solidFill>
                  <a:srgbClr val="000000"/>
                </a:solidFill>
                <a:latin typeface="Roboto Slab" pitchFamily="2" charset="0"/>
                <a:ea typeface="Roboto Slab" pitchFamily="2" charset="0"/>
              </a:rPr>
              <a:t>alapú</a:t>
            </a:r>
            <a:r>
              <a:rPr lang="en-US" sz="1600" dirty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Roboto Slab" pitchFamily="2" charset="0"/>
                <a:ea typeface="Roboto Slab" pitchFamily="2" charset="0"/>
              </a:rPr>
              <a:t>telekommunikációval</a:t>
            </a:r>
            <a:r>
              <a:rPr lang="hu-HU" sz="1600" dirty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rPr>
              <a:t>.</a:t>
            </a:r>
          </a:p>
          <a:p>
            <a:pPr marL="285750" lvl="0" indent="-285750">
              <a:buClrTx/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rPr>
              <a:t>Éves árbevétel</a:t>
            </a:r>
            <a:r>
              <a:rPr lang="en-US" sz="1600" dirty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rPr>
              <a:t>: &gt; $ </a:t>
            </a:r>
            <a:r>
              <a:rPr lang="hu-HU" sz="1600" dirty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rPr>
              <a:t>4</a:t>
            </a:r>
            <a:r>
              <a:rPr lang="en-US" sz="1600" dirty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rPr>
              <a:t>M</a:t>
            </a:r>
          </a:p>
          <a:p>
            <a:pPr marL="285750" lvl="0" indent="-285750">
              <a:buClrTx/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rPr>
              <a:t>Felhasználók száma</a:t>
            </a:r>
            <a:r>
              <a:rPr lang="en-US" sz="1600" dirty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rPr>
              <a:t>: &gt;1000</a:t>
            </a:r>
          </a:p>
          <a:p>
            <a:pPr marL="285750" lvl="0" indent="-285750">
              <a:buClrTx/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rPr>
              <a:t>Éves </a:t>
            </a:r>
            <a:r>
              <a:rPr lang="hu-HU" sz="1600" dirty="0" err="1">
                <a:solidFill>
                  <a:srgbClr val="000000"/>
                </a:solidFill>
                <a:latin typeface="Roboto Slab" pitchFamily="2" charset="0"/>
                <a:ea typeface="Roboto Slab" pitchFamily="2" charset="0"/>
              </a:rPr>
              <a:t>telco</a:t>
            </a:r>
            <a:r>
              <a:rPr lang="hu-HU" sz="1600" dirty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rPr>
              <a:t> forgalom</a:t>
            </a:r>
            <a:r>
              <a:rPr lang="en-US" sz="1600" dirty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rPr>
              <a:t>: </a:t>
            </a:r>
            <a:r>
              <a:rPr lang="hu-HU" sz="1600" dirty="0" smtClean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rPr>
              <a:t>3</a:t>
            </a:r>
            <a:r>
              <a:rPr lang="en-US" sz="1600" dirty="0" smtClean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rPr>
              <a:t>00M </a:t>
            </a:r>
            <a:r>
              <a:rPr lang="en-US" sz="1600" dirty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rPr>
              <a:t>min</a:t>
            </a:r>
          </a:p>
          <a:p>
            <a:pPr marL="285750" lvl="0" indent="-285750">
              <a:buClrTx/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rPr>
              <a:t>Piaci </a:t>
            </a:r>
            <a:r>
              <a:rPr lang="hu-HU" sz="1600" dirty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rPr>
              <a:t>jelenlét</a:t>
            </a:r>
            <a:r>
              <a:rPr lang="en-US" sz="1600" dirty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rPr>
              <a:t>: HU, </a:t>
            </a:r>
            <a:r>
              <a:rPr lang="en-US" sz="1600" dirty="0" smtClean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rPr>
              <a:t>CEE</a:t>
            </a:r>
            <a:endParaRPr lang="hu-HU" sz="1600" dirty="0" smtClean="0">
              <a:solidFill>
                <a:srgbClr val="000000"/>
              </a:solidFill>
              <a:latin typeface="Roboto Slab" pitchFamily="2" charset="0"/>
              <a:ea typeface="Roboto Slab" pitchFamily="2" charset="0"/>
            </a:endParaRPr>
          </a:p>
          <a:p>
            <a:pPr marL="285750" lvl="0" indent="-285750">
              <a:buClrTx/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rPr>
              <a:t>Adatbiztonság: ISO:27001, PCIDSS, MNB</a:t>
            </a:r>
            <a:endParaRPr lang="en-US" sz="1600" dirty="0">
              <a:solidFill>
                <a:srgbClr val="000000"/>
              </a:solidFill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" y="5513712"/>
            <a:ext cx="12189947" cy="1344288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D4B311D5-4E08-354E-84AA-C2F6193DD3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0055" y="197436"/>
            <a:ext cx="859536" cy="103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70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80" y="0"/>
            <a:ext cx="515112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135A27D-A8AC-9F46-B5CE-52D1E4773EB2}"/>
              </a:ext>
            </a:extLst>
          </p:cNvPr>
          <p:cNvSpPr txBox="1">
            <a:spLocks/>
          </p:cNvSpPr>
          <p:nvPr/>
        </p:nvSpPr>
        <p:spPr>
          <a:xfrm>
            <a:off x="468000" y="365125"/>
            <a:ext cx="7097366" cy="7649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dirty="0" smtClean="0">
                <a:latin typeface="Roboto" panose="02000000000000000000" pitchFamily="2" charset="0"/>
                <a:ea typeface="Roboto" panose="02000000000000000000" pitchFamily="2" charset="0"/>
              </a:rPr>
              <a:t>Ügyfél azonosítás</a:t>
            </a:r>
            <a:endParaRPr lang="hu-HU" sz="4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A26EA61-AB76-1C46-8F75-329482A0A400}"/>
              </a:ext>
            </a:extLst>
          </p:cNvPr>
          <p:cNvSpPr txBox="1">
            <a:spLocks/>
          </p:cNvSpPr>
          <p:nvPr/>
        </p:nvSpPr>
        <p:spPr>
          <a:xfrm>
            <a:off x="468000" y="1863306"/>
            <a:ext cx="6623680" cy="430458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rPr>
              <a:t>Nálam (mint szolgáltatónál) vannak adatok az </a:t>
            </a:r>
            <a:r>
              <a:rPr lang="hu-HU" sz="1600" dirty="0" smtClean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rPr>
              <a:t>ügyfélről (pl. név, telefonszám, fénykép, ujjlenyomat)</a:t>
            </a:r>
            <a:endParaRPr lang="hu-HU" sz="1600" dirty="0" smtClean="0">
              <a:solidFill>
                <a:srgbClr val="000000"/>
              </a:solidFill>
              <a:latin typeface="Roboto Slab" pitchFamily="2" charset="0"/>
              <a:ea typeface="Roboto Slab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rPr>
              <a:t>Szeretnék tőle </a:t>
            </a:r>
            <a:r>
              <a:rPr lang="hu-HU" sz="1600" dirty="0" smtClean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rPr>
              <a:t>valamilyen jognyilatkozatot </a:t>
            </a:r>
            <a:r>
              <a:rPr lang="hu-HU" sz="1600" dirty="0" smtClean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rPr>
              <a:t>begyűjteni --&gt; azonosítom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rPr>
              <a:t>Egy biztonságos / hiteles </a:t>
            </a:r>
            <a:r>
              <a:rPr lang="hu-HU" sz="1600" dirty="0" smtClean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rPr>
              <a:t>csatornán </a:t>
            </a:r>
            <a:r>
              <a:rPr lang="hu-HU" sz="1600" dirty="0" smtClean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rPr>
              <a:t>arra kérem, hogy adjon meg </a:t>
            </a:r>
            <a:r>
              <a:rPr lang="hu-HU" sz="1600" dirty="0" smtClean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rPr>
              <a:t>nekem valami olyan bizonyítékot, amely a nálam lévő adatokkal összehasonlítva meggyőz </a:t>
            </a:r>
            <a:r>
              <a:rPr lang="hu-HU" sz="1600" dirty="0" smtClean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rPr>
              <a:t>engem arról, </a:t>
            </a:r>
            <a:r>
              <a:rPr lang="hu-HU" sz="1600" dirty="0" smtClean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rPr>
              <a:t>hogy ő tényleg az, mint akiről én azt korábban is </a:t>
            </a:r>
            <a:r>
              <a:rPr lang="hu-HU" sz="1600" dirty="0" smtClean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rPr>
              <a:t>gondoltam, és akihez az adatok tartoztak.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rPr>
              <a:t>Az mindegy, hogy az adat begyűjtése és az azonosítás között mennyi idő telik el, akár azonnal is lehet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rPr>
              <a:t>Példák: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400" dirty="0" smtClean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rPr>
              <a:t>Személyesen: igazolvány elkérése és ellenőrzése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400" dirty="0" smtClean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rPr>
              <a:t>Telefonon: 4T azonosítás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400" dirty="0" smtClean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rPr>
              <a:t>Ujjlenyomattal: USA határátkelés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400" dirty="0" smtClean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rPr>
              <a:t>Videón vagy </a:t>
            </a:r>
            <a:r>
              <a:rPr lang="hu-HU" sz="1400" dirty="0" err="1" smtClean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rPr>
              <a:t>self</a:t>
            </a:r>
            <a:r>
              <a:rPr lang="hu-HU" sz="1400" dirty="0" smtClean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hu-HU" sz="1400" dirty="0" err="1" smtClean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rPr>
              <a:t>serviceben</a:t>
            </a:r>
            <a:r>
              <a:rPr lang="hu-HU" sz="1400" dirty="0" smtClean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rPr>
              <a:t>: </a:t>
            </a:r>
            <a:r>
              <a:rPr lang="hu-HU" sz="1400" dirty="0" err="1" smtClean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rPr>
              <a:t>Pmt</a:t>
            </a:r>
            <a:r>
              <a:rPr lang="hu-HU" sz="1400" dirty="0" smtClean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rPr>
              <a:t> szerinti ügyfél-átvilágítás</a:t>
            </a:r>
            <a:endParaRPr lang="hu-HU" sz="1400" dirty="0" smtClean="0">
              <a:solidFill>
                <a:srgbClr val="000000"/>
              </a:solidFill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D4B311D5-4E08-354E-84AA-C2F6193DD3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1112" y="192963"/>
            <a:ext cx="859536" cy="103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3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135A27D-A8AC-9F46-B5CE-52D1E4773EB2}"/>
              </a:ext>
            </a:extLst>
          </p:cNvPr>
          <p:cNvSpPr txBox="1">
            <a:spLocks/>
          </p:cNvSpPr>
          <p:nvPr/>
        </p:nvSpPr>
        <p:spPr>
          <a:xfrm>
            <a:off x="468000" y="365125"/>
            <a:ext cx="7097366" cy="7649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dirty="0" smtClean="0">
                <a:latin typeface="Roboto" panose="02000000000000000000" pitchFamily="2" charset="0"/>
                <a:ea typeface="Roboto" panose="02000000000000000000" pitchFamily="2" charset="0"/>
              </a:rPr>
              <a:t>PMT szerinti ügyfél-átvilágítás</a:t>
            </a:r>
            <a:endParaRPr lang="hu-HU" sz="4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A26EA61-AB76-1C46-8F75-329482A0A400}"/>
              </a:ext>
            </a:extLst>
          </p:cNvPr>
          <p:cNvSpPr txBox="1">
            <a:spLocks/>
          </p:cNvSpPr>
          <p:nvPr/>
        </p:nvSpPr>
        <p:spPr>
          <a:xfrm>
            <a:off x="468000" y="1871932"/>
            <a:ext cx="6623680" cy="7254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err="1" smtClean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rPr>
              <a:t>Pmt</a:t>
            </a:r>
            <a:r>
              <a:rPr lang="hu-HU" sz="1600" dirty="0" smtClean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rPr>
              <a:t>. hatálya alá tartozó </a:t>
            </a:r>
            <a:r>
              <a:rPr lang="hu-HU" sz="1600" dirty="0" smtClean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rPr>
              <a:t>szolgáltatásokra és termékekre</a:t>
            </a:r>
            <a:endParaRPr lang="hu-HU" sz="1600" dirty="0" smtClean="0">
              <a:solidFill>
                <a:srgbClr val="000000"/>
              </a:solidFill>
              <a:latin typeface="Roboto Slab" pitchFamily="2" charset="0"/>
              <a:ea typeface="Roboto Slab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rPr>
              <a:t>Két típusa:</a:t>
            </a:r>
            <a:endParaRPr lang="hu-HU" sz="1400" dirty="0" smtClean="0">
              <a:solidFill>
                <a:srgbClr val="000000"/>
              </a:solidFill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37482" y="0"/>
            <a:ext cx="3954517" cy="6858000"/>
          </a:xfrm>
          <a:prstGeom prst="rect">
            <a:avLst/>
          </a:prstGeom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D4B311D5-4E08-354E-84AA-C2F6193DD3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2710" y="197436"/>
            <a:ext cx="859536" cy="1030224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712366" y="2706053"/>
            <a:ext cx="2575043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738" lvl="1"/>
            <a:r>
              <a:rPr lang="hu-HU" sz="1600" dirty="0" smtClean="0">
                <a:solidFill>
                  <a:schemeClr val="accent6"/>
                </a:solidFill>
                <a:latin typeface="Roboto Slab" pitchFamily="2" charset="0"/>
                <a:ea typeface="Roboto Slab" pitchFamily="2" charset="0"/>
              </a:rPr>
              <a:t>Közvetlen</a:t>
            </a:r>
            <a:endParaRPr lang="hu-HU" sz="1200" dirty="0" smtClean="0">
              <a:solidFill>
                <a:srgbClr val="000000"/>
              </a:solidFill>
              <a:latin typeface="Roboto Slab" pitchFamily="2" charset="0"/>
              <a:ea typeface="Roboto Slab" pitchFamily="2" charset="0"/>
            </a:endParaRPr>
          </a:p>
          <a:p>
            <a:pPr marL="58738" lvl="1"/>
            <a:endParaRPr lang="hu-HU" sz="1300" dirty="0" smtClean="0">
              <a:solidFill>
                <a:srgbClr val="000000"/>
              </a:solidFill>
              <a:latin typeface="Roboto Slab" pitchFamily="2" charset="0"/>
              <a:ea typeface="Roboto Slab" pitchFamily="2" charset="0"/>
            </a:endParaRPr>
          </a:p>
          <a:p>
            <a:pPr marL="58738" lvl="1"/>
            <a:r>
              <a:rPr lang="hu-HU" sz="1300" dirty="0" smtClean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rPr>
              <a:t>Korábbi neve: valós idejű</a:t>
            </a:r>
          </a:p>
          <a:p>
            <a:pPr marL="58738" lvl="1"/>
            <a:endParaRPr lang="hu-HU" sz="1300" dirty="0" smtClean="0">
              <a:solidFill>
                <a:srgbClr val="000000"/>
              </a:solidFill>
              <a:latin typeface="Roboto Slab" pitchFamily="2" charset="0"/>
              <a:ea typeface="Roboto Slab" pitchFamily="2" charset="0"/>
            </a:endParaRPr>
          </a:p>
          <a:p>
            <a:pPr marL="58738" lvl="1"/>
            <a:r>
              <a:rPr lang="hu-HU" sz="1300" dirty="0" smtClean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rPr>
              <a:t>Az </a:t>
            </a:r>
            <a:r>
              <a:rPr lang="hu-HU" sz="1300" dirty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rPr>
              <a:t>ügyfél egy élő videós kapcsolaton keresztül, egy operátor segítségével megy végig az </a:t>
            </a:r>
            <a:r>
              <a:rPr lang="hu-HU" sz="1300" dirty="0" smtClean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rPr>
              <a:t>átvilágításon</a:t>
            </a:r>
            <a:endParaRPr lang="hu-HU" sz="1300" dirty="0">
              <a:solidFill>
                <a:srgbClr val="000000"/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571336" y="2706890"/>
            <a:ext cx="4382219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1"/>
            <a:r>
              <a:rPr lang="hu-HU" sz="1600" dirty="0" smtClean="0">
                <a:solidFill>
                  <a:schemeClr val="accent6"/>
                </a:solidFill>
                <a:latin typeface="Roboto Slab" pitchFamily="2" charset="0"/>
                <a:ea typeface="Roboto Slab" pitchFamily="2" charset="0"/>
              </a:rPr>
              <a:t>Közvetett</a:t>
            </a:r>
          </a:p>
          <a:p>
            <a:pPr marL="114300" lvl="1"/>
            <a:endParaRPr lang="hu-HU" sz="1300" dirty="0" smtClean="0">
              <a:solidFill>
                <a:srgbClr val="000000"/>
              </a:solidFill>
              <a:latin typeface="Roboto Slab" pitchFamily="2" charset="0"/>
              <a:ea typeface="Roboto Slab" pitchFamily="2" charset="0"/>
            </a:endParaRPr>
          </a:p>
          <a:p>
            <a:pPr marL="114300" lvl="1"/>
            <a:r>
              <a:rPr lang="hu-HU" sz="1300" dirty="0" smtClean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rPr>
              <a:t>Korábbi neve: nem valós idejű</a:t>
            </a:r>
          </a:p>
          <a:p>
            <a:pPr marL="114300" lvl="1"/>
            <a:endParaRPr lang="hu-HU" sz="1300" dirty="0" smtClean="0">
              <a:solidFill>
                <a:srgbClr val="000000"/>
              </a:solidFill>
              <a:latin typeface="Roboto Slab" pitchFamily="2" charset="0"/>
              <a:ea typeface="Roboto Slab" pitchFamily="2" charset="0"/>
            </a:endParaRPr>
          </a:p>
          <a:p>
            <a:pPr marL="114300" lvl="1"/>
            <a:r>
              <a:rPr lang="hu-HU" sz="1300" dirty="0" smtClean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rPr>
              <a:t>Az </a:t>
            </a:r>
            <a:r>
              <a:rPr lang="hu-HU" sz="1300" dirty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rPr>
              <a:t>ügyfél egy webes applikáció segítségével saját maga megy végig az </a:t>
            </a:r>
            <a:r>
              <a:rPr lang="hu-HU" sz="1300" dirty="0" smtClean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rPr>
              <a:t>átvilágításon</a:t>
            </a:r>
          </a:p>
          <a:p>
            <a:pPr marL="114300" lvl="1"/>
            <a:endParaRPr lang="hu-HU" sz="1300" dirty="0" smtClean="0">
              <a:solidFill>
                <a:srgbClr val="000000"/>
              </a:solidFill>
              <a:latin typeface="Roboto Slab" pitchFamily="2" charset="0"/>
              <a:ea typeface="Roboto Slab" pitchFamily="2" charset="0"/>
            </a:endParaRPr>
          </a:p>
          <a:p>
            <a:pPr marL="114300" lvl="1"/>
            <a:r>
              <a:rPr lang="hu-HU" sz="1300" dirty="0" smtClean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rPr>
              <a:t>Korlátozások</a:t>
            </a:r>
          </a:p>
          <a:p>
            <a:pPr marL="401638" lvl="1" indent="-171450">
              <a:buFont typeface="Arial" panose="020B0604020202020204" pitchFamily="34" charset="0"/>
              <a:buChar char="•"/>
            </a:pPr>
            <a:r>
              <a:rPr lang="hu-HU" sz="1300" dirty="0" smtClean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rPr>
              <a:t>Az </a:t>
            </a:r>
            <a:r>
              <a:rPr lang="hu-HU" sz="1300" dirty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rPr>
              <a:t>ügyfél nem kiemelt kockázatot jelentő harmadik országban rendelkezik lakhellyel vagy </a:t>
            </a:r>
            <a:r>
              <a:rPr lang="hu-HU" sz="1300" dirty="0" smtClean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rPr>
              <a:t>székhellyel</a:t>
            </a:r>
          </a:p>
          <a:p>
            <a:pPr marL="401638" lvl="1" indent="-171450">
              <a:buFont typeface="Arial" panose="020B0604020202020204" pitchFamily="34" charset="0"/>
              <a:buChar char="•"/>
            </a:pPr>
            <a:r>
              <a:rPr lang="hu-HU" sz="1300" dirty="0" smtClean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rPr>
              <a:t>Az </a:t>
            </a:r>
            <a:r>
              <a:rPr lang="hu-HU" sz="1300" dirty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rPr>
              <a:t>ügyfél nem hajthat végre havi 300k forintot meghaladó készpénzfelvételt, vagy EU-n kívüli </a:t>
            </a:r>
            <a:r>
              <a:rPr lang="hu-HU" sz="1300" dirty="0" smtClean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rPr>
              <a:t>átutalást</a:t>
            </a:r>
          </a:p>
          <a:p>
            <a:pPr marL="401638" lvl="1" indent="-171450">
              <a:buFont typeface="Arial" panose="020B0604020202020204" pitchFamily="34" charset="0"/>
              <a:buChar char="•"/>
            </a:pPr>
            <a:r>
              <a:rPr lang="hu-HU" sz="1300" dirty="0" smtClean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rPr>
              <a:t>Az </a:t>
            </a:r>
            <a:r>
              <a:rPr lang="hu-HU" sz="1300" dirty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rPr>
              <a:t>ügyfél nem hajthat végre 10M forintot meghaladó </a:t>
            </a:r>
            <a:r>
              <a:rPr lang="hu-HU" sz="1300" dirty="0" smtClean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rPr>
              <a:t>ügyletet</a:t>
            </a:r>
          </a:p>
          <a:p>
            <a:pPr marL="230188" lvl="1"/>
            <a:endParaRPr lang="hu-HU" sz="1300" dirty="0" smtClean="0">
              <a:solidFill>
                <a:srgbClr val="000000"/>
              </a:solidFill>
              <a:latin typeface="Roboto Slab" pitchFamily="2" charset="0"/>
              <a:ea typeface="Roboto Slab" pitchFamily="2" charset="0"/>
            </a:endParaRPr>
          </a:p>
          <a:p>
            <a:pPr marL="114300" lvl="1"/>
            <a:r>
              <a:rPr lang="hu-HU" sz="1300" dirty="0" smtClean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rPr>
              <a:t>Ha </a:t>
            </a:r>
            <a:r>
              <a:rPr lang="hu-HU" sz="1300" dirty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rPr>
              <a:t>a korlátok közül valamelyik él, akkor közvetlen azonosítás, vagy közvetett + KAÜ</a:t>
            </a:r>
          </a:p>
        </p:txBody>
      </p:sp>
    </p:spTree>
    <p:extLst>
      <p:ext uri="{BB962C8B-B14F-4D97-AF65-F5344CB8AC3E}">
        <p14:creationId xmlns:p14="http://schemas.microsoft.com/office/powerpoint/2010/main" val="414979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135A27D-A8AC-9F46-B5CE-52D1E4773EB2}"/>
              </a:ext>
            </a:extLst>
          </p:cNvPr>
          <p:cNvSpPr txBox="1">
            <a:spLocks/>
          </p:cNvSpPr>
          <p:nvPr/>
        </p:nvSpPr>
        <p:spPr>
          <a:xfrm>
            <a:off x="468000" y="365125"/>
            <a:ext cx="106572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dirty="0" smtClean="0">
                <a:latin typeface="Roboto" panose="02000000000000000000" pitchFamily="2" charset="0"/>
                <a:ea typeface="Roboto" panose="02000000000000000000" pitchFamily="2" charset="0"/>
              </a:rPr>
              <a:t>Átvilágítás folyamata az ügyfél szeméből</a:t>
            </a:r>
            <a:endParaRPr lang="hu-HU" sz="4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740" y="1630967"/>
            <a:ext cx="10058400" cy="410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90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8710" y="0"/>
            <a:ext cx="457329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135A27D-A8AC-9F46-B5CE-52D1E4773EB2}"/>
              </a:ext>
            </a:extLst>
          </p:cNvPr>
          <p:cNvSpPr txBox="1">
            <a:spLocks/>
          </p:cNvSpPr>
          <p:nvPr/>
        </p:nvSpPr>
        <p:spPr>
          <a:xfrm>
            <a:off x="468000" y="365125"/>
            <a:ext cx="7097366" cy="7649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dirty="0" smtClean="0">
                <a:latin typeface="Roboto" panose="02000000000000000000" pitchFamily="2" charset="0"/>
                <a:ea typeface="Roboto" panose="02000000000000000000" pitchFamily="2" charset="0"/>
              </a:rPr>
              <a:t>Négy szem elv ellenőrzés</a:t>
            </a:r>
            <a:endParaRPr lang="hu-HU" sz="4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A26EA61-AB76-1C46-8F75-329482A0A400}"/>
              </a:ext>
            </a:extLst>
          </p:cNvPr>
          <p:cNvSpPr txBox="1">
            <a:spLocks/>
          </p:cNvSpPr>
          <p:nvPr/>
        </p:nvSpPr>
        <p:spPr>
          <a:xfrm>
            <a:off x="468000" y="1398188"/>
            <a:ext cx="5691260" cy="47696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rPr>
              <a:t>Lényege: menjünk biztosra, valaki más is nézze meg, hogy tényleg azzal fogunk szerződést kötni, mint aki annak mondja magát</a:t>
            </a:r>
          </a:p>
          <a:p>
            <a:pPr marL="0" indent="0">
              <a:buNone/>
            </a:pPr>
            <a:endParaRPr lang="hu-HU" sz="1600" dirty="0" smtClean="0">
              <a:solidFill>
                <a:srgbClr val="000000"/>
              </a:solidFill>
              <a:latin typeface="Roboto Slab" pitchFamily="2" charset="0"/>
              <a:ea typeface="Roboto Slab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rPr>
              <a:t>Valós idejű / közvetlen azonosításnál: kell egy, az azonosítást végzőtől különböző ellenőrző személy, ő hozza meg a végleges döntést az azonosítás sikerességéről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rPr>
              <a:t>Nem valós idejű / közvetett azonosításnál: szintén négy szemre van szükség: elbírálás, ellenőrzés, a végleges döntést az utóbbi hozza meg az azonosítás sikerességéről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600" dirty="0">
              <a:solidFill>
                <a:srgbClr val="000000"/>
              </a:solidFill>
              <a:latin typeface="Roboto Slab" pitchFamily="2" charset="0"/>
              <a:ea typeface="Roboto Slab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rPr>
              <a:t>Gép nem dönthet!</a:t>
            </a:r>
            <a:endParaRPr lang="hu-HU" sz="1600" dirty="0" smtClean="0">
              <a:solidFill>
                <a:srgbClr val="000000"/>
              </a:solidFill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D4B311D5-4E08-354E-84AA-C2F6193DD3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270" y="192963"/>
            <a:ext cx="859536" cy="103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99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65041" y="2488"/>
            <a:ext cx="4426959" cy="685551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135A27D-A8AC-9F46-B5CE-52D1E4773EB2}"/>
              </a:ext>
            </a:extLst>
          </p:cNvPr>
          <p:cNvSpPr txBox="1">
            <a:spLocks/>
          </p:cNvSpPr>
          <p:nvPr/>
        </p:nvSpPr>
        <p:spPr>
          <a:xfrm>
            <a:off x="468000" y="365125"/>
            <a:ext cx="5794777" cy="13429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dirty="0" smtClean="0">
                <a:latin typeface="Roboto" panose="02000000000000000000" pitchFamily="2" charset="0"/>
                <a:ea typeface="Roboto" panose="02000000000000000000" pitchFamily="2" charset="0"/>
              </a:rPr>
              <a:t>Auditált elektronikus hírközlő eszköz</a:t>
            </a:r>
            <a:endParaRPr lang="hu-HU" sz="4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A26EA61-AB76-1C46-8F75-329482A0A400}"/>
              </a:ext>
            </a:extLst>
          </p:cNvPr>
          <p:cNvSpPr txBox="1">
            <a:spLocks/>
          </p:cNvSpPr>
          <p:nvPr/>
        </p:nvSpPr>
        <p:spPr>
          <a:xfrm>
            <a:off x="468000" y="2073155"/>
            <a:ext cx="5881042" cy="40947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rPr>
              <a:t>Az ilyen eszközzel lehetővé válik a </a:t>
            </a:r>
            <a:r>
              <a:rPr lang="hu-HU" sz="1600" dirty="0" err="1" smtClean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rPr>
              <a:t>Pmt</a:t>
            </a:r>
            <a:r>
              <a:rPr lang="hu-HU" sz="1600" dirty="0" smtClean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rPr>
              <a:t> szerinti ügyfél-átvilágítás, közvetlen és közvetett módon 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rPr>
              <a:t>Az audit módját leírja és pontosan szabályozza a 26/2020 MNB rendelet (II. fejezet)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rPr>
              <a:t>Az eszköz ezen felül (jó esetben)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400" dirty="0" smtClean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rPr>
              <a:t>támogathat más folyamatokat, </a:t>
            </a:r>
            <a:r>
              <a:rPr lang="hu-HU" sz="1400" dirty="0" err="1" smtClean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rPr>
              <a:t>pl</a:t>
            </a:r>
            <a:r>
              <a:rPr lang="hu-HU" sz="1400" dirty="0" smtClean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rPr>
              <a:t> egyszerűsített azonosítást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400" dirty="0" smtClean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rPr>
              <a:t>testre szabható a </a:t>
            </a:r>
            <a:r>
              <a:rPr lang="hu-HU" sz="1400" dirty="0" err="1" smtClean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rPr>
              <a:t>pmt</a:t>
            </a:r>
            <a:r>
              <a:rPr lang="hu-HU" sz="1400" dirty="0" smtClean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rPr>
              <a:t>-s script a vállalati jogász csapat értelmezése szerint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400" dirty="0" smtClean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rPr>
              <a:t>könnyen integrálható bármilyen értékesítési vagy egyéb vállalati folyamatba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400" dirty="0" smtClean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rPr>
              <a:t>összeköthető pl. elektronikus aláírási megoldásokkal</a:t>
            </a:r>
            <a:endParaRPr lang="hu-HU" sz="1400" dirty="0" smtClean="0">
              <a:solidFill>
                <a:srgbClr val="000000"/>
              </a:solidFill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D4B311D5-4E08-354E-84AA-C2F6193DD3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6753" y="192963"/>
            <a:ext cx="859536" cy="103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3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82619" y="1922"/>
            <a:ext cx="4609381" cy="685393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135A27D-A8AC-9F46-B5CE-52D1E4773EB2}"/>
              </a:ext>
            </a:extLst>
          </p:cNvPr>
          <p:cNvSpPr txBox="1">
            <a:spLocks/>
          </p:cNvSpPr>
          <p:nvPr/>
        </p:nvSpPr>
        <p:spPr>
          <a:xfrm>
            <a:off x="468000" y="365125"/>
            <a:ext cx="5794777" cy="13429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dirty="0" smtClean="0">
                <a:latin typeface="Roboto" panose="02000000000000000000" pitchFamily="2" charset="0"/>
                <a:ea typeface="Roboto" panose="02000000000000000000" pitchFamily="2" charset="0"/>
              </a:rPr>
              <a:t>Írásbeliség vs. elektronikus aláírás</a:t>
            </a:r>
            <a:endParaRPr lang="hu-HU" sz="4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A26EA61-AB76-1C46-8F75-329482A0A400}"/>
              </a:ext>
            </a:extLst>
          </p:cNvPr>
          <p:cNvSpPr txBox="1">
            <a:spLocks/>
          </p:cNvSpPr>
          <p:nvPr/>
        </p:nvSpPr>
        <p:spPr>
          <a:xfrm>
            <a:off x="468000" y="2073155"/>
            <a:ext cx="5855162" cy="40947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rPr>
              <a:t>Írásbeliség (Ptk. 6/7):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400" dirty="0" smtClean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rPr>
              <a:t>Egyértelműen és megmásíthatatlanul visszakereshető a jognyilatkozatot tevő személye, annak időpontja és a lényeges tartalma.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400" dirty="0" smtClean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rPr>
              <a:t>Ennek megfelel az auditált elektronikus hírközlési eszköz által végzett sikeres azonosítás során rögzített munkafolyamat.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400" dirty="0" smtClean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rPr>
              <a:t>Ez azt jelenti, hogy egy időbélyeggel ellátott videófájl egy sikeres azonosításról az aláírásnak is tekinthető.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rPr>
              <a:t>Elektronikus aláírás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400" dirty="0" smtClean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rPr>
              <a:t>Egy olyan eljárás, amellyel joghatás kiváltására alkalmas, bizonyító erejű dokumentumot lehet létrehozni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400" dirty="0" smtClean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rPr>
              <a:t>Legelterjedtebb elektronikus dokumentumformátum, amely kezeli a különböző minőségű elektronikus aláírásokat: </a:t>
            </a:r>
            <a:r>
              <a:rPr lang="hu-HU" sz="1400" dirty="0" err="1" smtClean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rPr>
              <a:t>pdf</a:t>
            </a:r>
            <a:endParaRPr lang="hu-HU" sz="1400" dirty="0" smtClean="0">
              <a:solidFill>
                <a:srgbClr val="000000"/>
              </a:solidFill>
              <a:latin typeface="Roboto Slab" pitchFamily="2" charset="0"/>
              <a:ea typeface="Roboto Slab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u-HU" sz="1400" dirty="0">
              <a:solidFill>
                <a:srgbClr val="000000"/>
              </a:solidFill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D4B311D5-4E08-354E-84AA-C2F6193DD3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466" y="192963"/>
            <a:ext cx="859536" cy="103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86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rtalom helye 2">
            <a:extLst>
              <a:ext uri="{FF2B5EF4-FFF2-40B4-BE49-F238E27FC236}">
                <a16:creationId xmlns:a16="http://schemas.microsoft.com/office/drawing/2014/main" id="{906E9033-BDCD-4289-8552-D123232F7F89}"/>
              </a:ext>
            </a:extLst>
          </p:cNvPr>
          <p:cNvSpPr txBox="1">
            <a:spLocks/>
          </p:cNvSpPr>
          <p:nvPr/>
        </p:nvSpPr>
        <p:spPr>
          <a:xfrm>
            <a:off x="2152759" y="1478604"/>
            <a:ext cx="4543829" cy="899773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hu-HU" sz="3000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Köszönöm a figyelmet!</a:t>
            </a:r>
          </a:p>
        </p:txBody>
      </p:sp>
      <p:sp>
        <p:nvSpPr>
          <p:cNvPr id="9" name="Tartalom helye 2">
            <a:extLst>
              <a:ext uri="{FF2B5EF4-FFF2-40B4-BE49-F238E27FC236}">
                <a16:creationId xmlns:a16="http://schemas.microsoft.com/office/drawing/2014/main" id="{906E9033-BDCD-4289-8552-D123232F7F89}"/>
              </a:ext>
            </a:extLst>
          </p:cNvPr>
          <p:cNvSpPr txBox="1">
            <a:spLocks/>
          </p:cNvSpPr>
          <p:nvPr/>
        </p:nvSpPr>
        <p:spPr>
          <a:xfrm>
            <a:off x="888163" y="1463190"/>
            <a:ext cx="6339488" cy="4572787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hu-HU" sz="1600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Horváth Gergely, CBO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u-HU" sz="1600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gergely.horvath@comnica.com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u-HU" sz="1600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+36 20 662 8239</a:t>
            </a:r>
            <a:endParaRPr lang="hu-HU" sz="1600" dirty="0">
              <a:solidFill>
                <a:schemeClr val="bg1"/>
              </a:solidFill>
              <a:latin typeface="Roboto Slab" pitchFamily="2" charset="0"/>
              <a:ea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06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3AB094"/>
      </a:dk2>
      <a:lt2>
        <a:srgbClr val="E7E6E6"/>
      </a:lt2>
      <a:accent1>
        <a:srgbClr val="F16B4C"/>
      </a:accent1>
      <a:accent2>
        <a:srgbClr val="AE539E"/>
      </a:accent2>
      <a:accent3>
        <a:srgbClr val="FDC541"/>
      </a:accent3>
      <a:accent4>
        <a:srgbClr val="ED3E5B"/>
      </a:accent4>
      <a:accent5>
        <a:srgbClr val="4472C4"/>
      </a:accent5>
      <a:accent6>
        <a:srgbClr val="39AF9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F53CC9A3-F70E-7C44-BF9E-DA672F969AF9}" vid="{81D74A72-2D08-964F-9B87-BB8DE03206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Comnica-PPT-2018-0911 (1)</Template>
  <TotalTime>2953</TotalTime>
  <Words>555</Words>
  <Application>Microsoft Office PowerPoint</Application>
  <PresentationFormat>Szélesvásznú</PresentationFormat>
  <Paragraphs>70</Paragraphs>
  <Slides>9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5" baseType="lpstr">
      <vt:lpstr>Arial</vt:lpstr>
      <vt:lpstr>Calibri</vt:lpstr>
      <vt:lpstr>Montserrat</vt:lpstr>
      <vt:lpstr>Roboto</vt:lpstr>
      <vt:lpstr>Roboto Slab</vt:lpstr>
      <vt:lpstr>Office Theme</vt:lpstr>
      <vt:lpstr>Comnica ID</vt:lpstr>
      <vt:lpstr>Bemutatkozás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</dc:title>
  <dc:creator>Kiss Huba</dc:creator>
  <cp:lastModifiedBy>Gergely Horváth</cp:lastModifiedBy>
  <cp:revision>51</cp:revision>
  <dcterms:created xsi:type="dcterms:W3CDTF">2018-09-11T14:11:24Z</dcterms:created>
  <dcterms:modified xsi:type="dcterms:W3CDTF">2021-05-26T16:35:16Z</dcterms:modified>
</cp:coreProperties>
</file>