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300" r:id="rId4"/>
    <p:sldId id="301" r:id="rId5"/>
    <p:sldId id="275" r:id="rId6"/>
    <p:sldId id="283" r:id="rId7"/>
    <p:sldId id="287" r:id="rId8"/>
    <p:sldId id="288" r:id="rId9"/>
    <p:sldId id="309" r:id="rId10"/>
    <p:sldId id="292" r:id="rId11"/>
    <p:sldId id="296" r:id="rId12"/>
    <p:sldId id="258" r:id="rId13"/>
    <p:sldId id="311" r:id="rId14"/>
    <p:sldId id="312" r:id="rId15"/>
    <p:sldId id="310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2A0"/>
    <a:srgbClr val="29A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56" d="100"/>
          <a:sy n="256" d="100"/>
        </p:scale>
        <p:origin x="24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8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38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74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75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0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1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41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0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40D0-04C0-4CA7-97D7-028825FDC987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E104-5D02-4971-96E5-819CC0401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9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5909F-5CB8-45F6-9440-2E7A12F1A5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" y="419668"/>
            <a:ext cx="9134475" cy="64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7FFD6-405D-4634-893B-6C1769D38DD7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BB9599-27E3-4948-885D-1120EFE98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DD4DF-DCF3-434F-B096-051FB3848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8316378" cy="708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C74A8-6811-4321-BE65-F38886D30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5" y="3296242"/>
            <a:ext cx="2773859" cy="1813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3191A9-3A40-4704-97AE-8B78C0EDAE10}"/>
              </a:ext>
            </a:extLst>
          </p:cNvPr>
          <p:cNvSpPr txBox="1"/>
          <p:nvPr/>
        </p:nvSpPr>
        <p:spPr>
          <a:xfrm>
            <a:off x="592367" y="2115176"/>
            <a:ext cx="3837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u="none" strike="noStrike" baseline="0" dirty="0">
                <a:latin typeface="Montserrat" panose="00000500000000000000" pitchFamily="50" charset="-18"/>
              </a:rPr>
              <a:t>A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falvakban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1" i="0" u="none" strike="noStrike" baseline="0" dirty="0" err="1">
                <a:latin typeface="Montserrat" panose="00000500000000000000" pitchFamily="50" charset="-18"/>
              </a:rPr>
              <a:t>kétszer</a:t>
            </a:r>
            <a:r>
              <a:rPr lang="en-AU" sz="1400" b="1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1" i="0" u="none" strike="noStrike" baseline="0" dirty="0" err="1">
                <a:latin typeface="Montserrat" panose="00000500000000000000" pitchFamily="50" charset="-18"/>
              </a:rPr>
              <a:t>annyian</a:t>
            </a:r>
            <a:r>
              <a:rPr lang="hu-HU" sz="1400" b="1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használtak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videóhívást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, mint a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fővárosban</a:t>
            </a:r>
            <a:r>
              <a:rPr lang="hu-HU" sz="1400" dirty="0">
                <a:latin typeface="Montserrat" panose="00000500000000000000" pitchFamily="50" charset="-18"/>
              </a:rPr>
              <a:t>, és a jövőben is aktívabban élnének vele, </a:t>
            </a:r>
            <a:br>
              <a:rPr lang="hu-HU" sz="1400" dirty="0">
                <a:latin typeface="Montserrat" panose="00000500000000000000" pitchFamily="50" charset="-18"/>
              </a:rPr>
            </a:br>
            <a:r>
              <a:rPr lang="hu-HU" sz="1400" dirty="0">
                <a:latin typeface="Montserrat" panose="00000500000000000000" pitchFamily="50" charset="-18"/>
              </a:rPr>
              <a:t>mint a városlakók.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488F3A-F83B-4CF8-A330-E6F8BD853CA3}"/>
              </a:ext>
            </a:extLst>
          </p:cNvPr>
          <p:cNvSpPr txBox="1"/>
          <p:nvPr/>
        </p:nvSpPr>
        <p:spPr>
          <a:xfrm>
            <a:off x="5358705" y="3121642"/>
            <a:ext cx="3726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400" dirty="0">
                <a:latin typeface="Montserrat" panose="00000500000000000000" pitchFamily="50" charset="-18"/>
              </a:rPr>
              <a:t>A videóhívás fontos csatorna lesz azokban a régiókban, ahol az ügyintézési pontok hálózata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gyér. </a:t>
            </a:r>
          </a:p>
          <a:p>
            <a:pPr algn="l"/>
            <a:r>
              <a:rPr lang="hu-HU" sz="1400" dirty="0">
                <a:latin typeface="Montserrat" panose="00000500000000000000" pitchFamily="50" charset="-18"/>
              </a:rPr>
              <a:t>Itt az értékesítés számára is rengeteg lehetőséget tartogat.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E323A6-B4C9-40C5-80C6-809EC693B1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62" y="3124837"/>
            <a:ext cx="187443" cy="1890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E32876-05EF-41B0-8970-EA906C95DB8B}"/>
              </a:ext>
            </a:extLst>
          </p:cNvPr>
          <p:cNvGrpSpPr/>
          <p:nvPr/>
        </p:nvGrpSpPr>
        <p:grpSpPr>
          <a:xfrm>
            <a:off x="5431403" y="2139903"/>
            <a:ext cx="2407165" cy="904651"/>
            <a:chOff x="5485690" y="5712621"/>
            <a:chExt cx="2644920" cy="10111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D3BDC5-1A37-45E5-BB28-3BFDB3AC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528" y="6108465"/>
              <a:ext cx="1063082" cy="48356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0F1AEB-9A14-4627-9A2D-106D50286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690" y="6108465"/>
              <a:ext cx="1352733" cy="6153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82DBC1-A678-4A36-BA5A-1D0BF3454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9454" y="5712621"/>
              <a:ext cx="836147" cy="380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28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7388B-EF9C-4E60-A371-5A39A2286E11}"/>
              </a:ext>
            </a:extLst>
          </p:cNvPr>
          <p:cNvSpPr txBox="1"/>
          <p:nvPr/>
        </p:nvSpPr>
        <p:spPr>
          <a:xfrm>
            <a:off x="123821" y="1559057"/>
            <a:ext cx="4648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EF13C-0B9E-4527-AA69-2B707BF10157}"/>
              </a:ext>
            </a:extLst>
          </p:cNvPr>
          <p:cNvSpPr txBox="1"/>
          <p:nvPr/>
        </p:nvSpPr>
        <p:spPr>
          <a:xfrm>
            <a:off x="551396" y="1547692"/>
            <a:ext cx="388725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3F41C-B113-438F-9471-5E15AC3B4D9D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70A75-D0B1-4082-8A2E-CF57189A9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C7B91-CADB-4DFA-9281-25CB5ED9C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8595717" cy="661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0BC20-BA2B-479E-903F-B451E4917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340" y="2929120"/>
            <a:ext cx="2874270" cy="3928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82BC01-AE43-4446-8F7F-6399F530232D}"/>
              </a:ext>
            </a:extLst>
          </p:cNvPr>
          <p:cNvSpPr txBox="1"/>
          <p:nvPr/>
        </p:nvSpPr>
        <p:spPr>
          <a:xfrm>
            <a:off x="694008" y="1302098"/>
            <a:ext cx="437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dirty="0">
                <a:latin typeface="Montserrat" panose="00000500000000000000" pitchFamily="50" charset="-18"/>
              </a:rPr>
              <a:t>A </a:t>
            </a:r>
            <a:r>
              <a:rPr lang="en-AU" sz="1400" dirty="0" err="1">
                <a:latin typeface="Montserrat" panose="00000500000000000000" pitchFamily="50" charset="-18"/>
              </a:rPr>
              <a:t>magyarok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csaknem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egyharmada</a:t>
            </a:r>
            <a:r>
              <a:rPr lang="en-AU" sz="1400" dirty="0">
                <a:latin typeface="Montserrat" panose="00000500000000000000" pitchFamily="50" charset="-18"/>
              </a:rPr>
              <a:t> a </a:t>
            </a:r>
            <a:r>
              <a:rPr lang="en-AU" sz="1400" dirty="0" err="1">
                <a:latin typeface="Montserrat" panose="00000500000000000000" pitchFamily="50" charset="-18"/>
              </a:rPr>
              <a:t>jövőben</a:t>
            </a:r>
            <a:r>
              <a:rPr lang="en-AU" sz="1400" dirty="0">
                <a:latin typeface="Montserrat" panose="00000500000000000000" pitchFamily="50" charset="-18"/>
              </a:rPr>
              <a:t> is</a:t>
            </a:r>
            <a:r>
              <a:rPr lang="hu-H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személyesen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szeretné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intézni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ügyeit</a:t>
            </a:r>
            <a:r>
              <a:rPr lang="hu-HU" sz="1400" dirty="0">
                <a:latin typeface="Montserrat" panose="00000500000000000000" pitchFamily="50" charset="-18"/>
              </a:rPr>
              <a:t>.</a:t>
            </a:r>
          </a:p>
          <a:p>
            <a:pPr algn="l"/>
            <a:endParaRPr lang="hu-HU" sz="1400" b="1" dirty="0">
              <a:latin typeface="Montserrat" panose="00000500000000000000" pitchFamily="50" charset="-18"/>
            </a:endParaRPr>
          </a:p>
          <a:p>
            <a:pPr algn="l"/>
            <a:r>
              <a:rPr lang="hu-HU" sz="1400" dirty="0">
                <a:latin typeface="Montserrat" panose="00000500000000000000" pitchFamily="50" charset="-18"/>
              </a:rPr>
              <a:t>P</a:t>
            </a:r>
            <a:r>
              <a:rPr lang="en-AU" sz="1400" dirty="0" err="1">
                <a:latin typeface="Montserrat" panose="00000500000000000000" pitchFamily="50" charset="-18"/>
              </a:rPr>
              <a:t>ontosan</a:t>
            </a:r>
            <a:r>
              <a:rPr lang="hu-H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úgy</a:t>
            </a:r>
            <a:r>
              <a:rPr lang="en-AU" sz="1400" dirty="0">
                <a:latin typeface="Montserrat" panose="00000500000000000000" pitchFamily="50" charset="-18"/>
              </a:rPr>
              <a:t>, </a:t>
            </a:r>
            <a:r>
              <a:rPr lang="en-AU" sz="1400" dirty="0" err="1">
                <a:latin typeface="Montserrat" panose="00000500000000000000" pitchFamily="50" charset="-18"/>
              </a:rPr>
              <a:t>ahogy</a:t>
            </a:r>
            <a:r>
              <a:rPr lang="en-AU" sz="1400" dirty="0">
                <a:latin typeface="Montserrat" panose="00000500000000000000" pitchFamily="50" charset="-18"/>
              </a:rPr>
              <a:t> a </a:t>
            </a:r>
            <a:r>
              <a:rPr lang="en-AU" sz="1400" dirty="0" err="1">
                <a:latin typeface="Montserrat" panose="00000500000000000000" pitchFamily="50" charset="-18"/>
              </a:rPr>
              <a:t>járvány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előtt</a:t>
            </a:r>
            <a:r>
              <a:rPr lang="en-AU" sz="1400" dirty="0">
                <a:latin typeface="Montserrat" panose="00000500000000000000" pitchFamily="50" charset="-18"/>
              </a:rPr>
              <a:t>.</a:t>
            </a:r>
            <a:endParaRPr lang="hu-HU" sz="1400" dirty="0">
              <a:latin typeface="Montserrat" panose="00000500000000000000" pitchFamily="50" charset="-1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D58A9B-C43E-4BBD-A2BB-D47B140B4B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6" y="1986350"/>
            <a:ext cx="187443" cy="189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69334-6FAB-4204-BA91-052F796198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72" y="2739346"/>
            <a:ext cx="4902861" cy="30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1048CD-41DD-4B65-BB70-90DCBE04934B}"/>
              </a:ext>
            </a:extLst>
          </p:cNvPr>
          <p:cNvSpPr txBox="1"/>
          <p:nvPr/>
        </p:nvSpPr>
        <p:spPr>
          <a:xfrm>
            <a:off x="504826" y="1423987"/>
            <a:ext cx="3952874" cy="1814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B01E8-2B01-4ECA-885F-45CD2EF6CA30}"/>
              </a:ext>
            </a:extLst>
          </p:cNvPr>
          <p:cNvSpPr txBox="1"/>
          <p:nvPr/>
        </p:nvSpPr>
        <p:spPr>
          <a:xfrm>
            <a:off x="551396" y="1547692"/>
            <a:ext cx="388725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072D2-4C0A-4FAC-A7B3-238F0E0495ED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7E302-E459-4F60-A494-DDC539E47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59D4B-6DCF-469A-9D40-2A8023B20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8604000" cy="6621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6637DF-926C-4E8B-A48D-49C5AA29CD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8" y="2913942"/>
            <a:ext cx="8475903" cy="31575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557283-923D-473D-8D39-41AED8183F11}"/>
              </a:ext>
            </a:extLst>
          </p:cNvPr>
          <p:cNvSpPr txBox="1"/>
          <p:nvPr/>
        </p:nvSpPr>
        <p:spPr>
          <a:xfrm>
            <a:off x="532346" y="1460276"/>
            <a:ext cx="3396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Tízből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nyolcan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az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online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ügyintézés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mellett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továbbra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is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igénylik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az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emberi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hangot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és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a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beszélgetést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az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ügyfélszolgálatossal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.</a:t>
            </a:r>
            <a:endParaRPr lang="hu-HU" sz="1400" dirty="0">
              <a:latin typeface="Montserrat" panose="00000500000000000000" pitchFamily="50" charset="-1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D47D28-F2D9-487E-9E5B-77F763AD26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42" y="6132978"/>
            <a:ext cx="1495345" cy="3099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84494A-E2B8-4681-8708-132D80EFE207}"/>
              </a:ext>
            </a:extLst>
          </p:cNvPr>
          <p:cNvSpPr txBox="1"/>
          <p:nvPr/>
        </p:nvSpPr>
        <p:spPr>
          <a:xfrm>
            <a:off x="4737991" y="1460276"/>
            <a:ext cx="395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Negyvenkét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százalék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szerint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a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kommunikáció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személyességéhez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fontos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, </a:t>
            </a:r>
            <a:r>
              <a:rPr lang="en-AU" sz="1400" dirty="0" err="1">
                <a:latin typeface="Montserrat" panose="00000500000000000000" pitchFamily="50" charset="-18"/>
              </a:rPr>
              <a:t>hogy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az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ügyfél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és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az</a:t>
            </a:r>
            <a:r>
              <a:rPr lang="hu-H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ügyintéző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lássa</a:t>
            </a:r>
            <a:r>
              <a:rPr lang="en-AU" sz="1400" b="1" dirty="0">
                <a:latin typeface="Montserrat" panose="00000500000000000000" pitchFamily="50" charset="-18"/>
              </a:rPr>
              <a:t> is </a:t>
            </a:r>
            <a:r>
              <a:rPr lang="en-AU" sz="1400" b="1" dirty="0" err="1">
                <a:latin typeface="Montserrat" panose="00000500000000000000" pitchFamily="50" charset="-18"/>
              </a:rPr>
              <a:t>egymást</a:t>
            </a:r>
            <a:endParaRPr lang="hu-HU" sz="1400" b="1" dirty="0">
              <a:latin typeface="Montserrat" panose="00000500000000000000" pitchFamily="50" charset="-1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CC0EF8-4A7A-4F0D-8705-61FD4D4FE6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03" y="1520428"/>
            <a:ext cx="187443" cy="1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6732" cy="60325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257E302-E459-4F60-A494-DDC539E47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886" y="0"/>
            <a:ext cx="3916288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B46DCC-4308-41B5-81F9-1A64E826F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8" y="261525"/>
            <a:ext cx="5207430" cy="7559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4950" y="503270"/>
            <a:ext cx="45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Mansalva" pitchFamily="2" charset="0"/>
              </a:rPr>
              <a:t>Bónusz, csak nektek</a:t>
            </a:r>
            <a:endParaRPr lang="hu-HU" dirty="0">
              <a:solidFill>
                <a:schemeClr val="bg1"/>
              </a:solidFill>
              <a:latin typeface="Mansalva" pitchFamily="2" charset="0"/>
            </a:endParaRPr>
          </a:p>
        </p:txBody>
      </p:sp>
      <p:sp useBgFill="1">
        <p:nvSpPr>
          <p:cNvPr id="6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559186" y="1683876"/>
            <a:ext cx="355980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hu-HU" sz="1400" dirty="0" smtClean="0">
                <a:latin typeface="Montserrat "/>
              </a:rPr>
              <a:t>A 40-49 éves korosztály </a:t>
            </a:r>
            <a:r>
              <a:rPr lang="hu-HU" sz="1400" b="1" dirty="0" smtClean="0">
                <a:latin typeface="Montserrat "/>
              </a:rPr>
              <a:t>48%-a</a:t>
            </a:r>
            <a:r>
              <a:rPr lang="hu-HU" sz="1400" dirty="0" smtClean="0">
                <a:latin typeface="Montserrat "/>
              </a:rPr>
              <a:t> használná szívesen a videót ügyintézésre, ezzel kiemelkednek a mezőnyből</a:t>
            </a:r>
            <a:endParaRPr lang="en-AU" sz="1400" b="1" dirty="0">
              <a:latin typeface="Montserrat 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4132DE19-93F8-46B2-9EA9-2A20AC65B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5" y="1707715"/>
            <a:ext cx="187443" cy="18907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60143" y="3959912"/>
            <a:ext cx="1573602" cy="279918"/>
          </a:xfrm>
          <a:prstGeom prst="rect">
            <a:avLst/>
          </a:prstGeom>
          <a:solidFill>
            <a:srgbClr val="A55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Montserrat" panose="00000500000000000000" pitchFamily="50" charset="-18"/>
              </a:rPr>
              <a:t>48%</a:t>
            </a:r>
            <a:endParaRPr lang="hu-HU" sz="1200" dirty="0">
              <a:latin typeface="Montserrat" panose="00000500000000000000" pitchFamily="50" charset="-18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60143" y="4414623"/>
            <a:ext cx="1280160" cy="279918"/>
          </a:xfrm>
          <a:prstGeom prst="rect">
            <a:avLst/>
          </a:prstGeom>
          <a:solidFill>
            <a:srgbClr val="A55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Montserrat" panose="00000500000000000000" pitchFamily="50" charset="-18"/>
              </a:rPr>
              <a:t>42%</a:t>
            </a:r>
            <a:endParaRPr lang="hu-HU" sz="1200" dirty="0">
              <a:latin typeface="Montserrat" panose="00000500000000000000" pitchFamily="50" charset="-18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60143" y="4869334"/>
            <a:ext cx="1108477" cy="279918"/>
          </a:xfrm>
          <a:prstGeom prst="rect">
            <a:avLst/>
          </a:prstGeom>
          <a:solidFill>
            <a:srgbClr val="A55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Montserrat" panose="00000500000000000000" pitchFamily="50" charset="-18"/>
              </a:rPr>
              <a:t>38%</a:t>
            </a:r>
            <a:endParaRPr lang="hu-HU" sz="1200" dirty="0">
              <a:latin typeface="Montserrat" panose="00000500000000000000" pitchFamily="50" charset="-18"/>
            </a:endParaRPr>
          </a:p>
        </p:txBody>
      </p:sp>
      <p:sp useBgFill="1">
        <p:nvSpPr>
          <p:cNvPr id="11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26748" y="3959912"/>
            <a:ext cx="194008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latin typeface="Montserrat "/>
              </a:rPr>
              <a:t>40-49 éves korosztály</a:t>
            </a:r>
            <a:endParaRPr lang="en-AU" sz="1000" b="1" dirty="0">
              <a:latin typeface="Montserrat "/>
            </a:endParaRPr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23035" y="4414623"/>
            <a:ext cx="194008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latin typeface="Montserrat "/>
              </a:rPr>
              <a:t>30-39 éves korosztály</a:t>
            </a:r>
            <a:endParaRPr lang="en-AU" sz="1000" b="1" dirty="0">
              <a:latin typeface="Montserrat "/>
            </a:endParaRPr>
          </a:p>
        </p:txBody>
      </p:sp>
      <p:sp useBgFill="1">
        <p:nvSpPr>
          <p:cNvPr id="13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0" y="4869334"/>
            <a:ext cx="194008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latin typeface="Montserrat "/>
              </a:rPr>
              <a:t>5</a:t>
            </a:r>
            <a:r>
              <a:rPr lang="hu-HU" sz="1000" dirty="0" smtClean="0">
                <a:latin typeface="Montserrat "/>
              </a:rPr>
              <a:t>0-59 éves korosztály</a:t>
            </a:r>
            <a:endParaRPr lang="en-AU" sz="1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405344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559186" y="1683876"/>
            <a:ext cx="355980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hu-HU" sz="1400" dirty="0" smtClean="0">
                <a:latin typeface="Montserrat "/>
              </a:rPr>
              <a:t>Alapvetően nőtt a digitális ügyintézés penetrációja</a:t>
            </a:r>
            <a:endParaRPr lang="en-AU" sz="1400" b="1" dirty="0">
              <a:latin typeface="Montserrat "/>
            </a:endParaRPr>
          </a:p>
        </p:txBody>
      </p:sp>
      <p:sp useBgFill="1">
        <p:nvSpPr>
          <p:cNvPr id="6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559186" y="2395752"/>
            <a:ext cx="355980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hu-HU" sz="1400" dirty="0" smtClean="0">
                <a:latin typeface="Montserrat "/>
              </a:rPr>
              <a:t>A magyar emberek több ügyintézési csatornát használnak a digitális térben</a:t>
            </a:r>
            <a:endParaRPr lang="en-AU" sz="1400" b="1" dirty="0">
              <a:latin typeface="Montserrat "/>
            </a:endParaRPr>
          </a:p>
        </p:txBody>
      </p:sp>
      <p:sp useBgFill="1">
        <p:nvSpPr>
          <p:cNvPr id="7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559186" y="3139820"/>
            <a:ext cx="355980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hu-HU" sz="1400" dirty="0" smtClean="0">
                <a:latin typeface="Montserrat "/>
              </a:rPr>
              <a:t>DE, továbbra is nagyon erős igény van a személyességre</a:t>
            </a:r>
            <a:endParaRPr lang="en-AU" sz="1400" b="1" dirty="0">
              <a:latin typeface="Montserrat "/>
            </a:endParaRPr>
          </a:p>
        </p:txBody>
      </p:sp>
      <p:sp useBgFill="1">
        <p:nvSpPr>
          <p:cNvPr id="8" name="TextBox 11">
            <a:extLst>
              <a:ext uri="{FF2B5EF4-FFF2-40B4-BE49-F238E27FC236}">
                <a16:creationId xmlns:a16="http://schemas.microsoft.com/office/drawing/2014/main" id="{DCAB2AA2-F3BD-406E-BFEF-A4D643D63A40}"/>
              </a:ext>
            </a:extLst>
          </p:cNvPr>
          <p:cNvSpPr txBox="1"/>
          <p:nvPr/>
        </p:nvSpPr>
        <p:spPr>
          <a:xfrm>
            <a:off x="559186" y="3883888"/>
            <a:ext cx="355980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hu-HU" sz="1400" dirty="0" smtClean="0">
                <a:latin typeface="Montserrat "/>
              </a:rPr>
              <a:t>ÉS, egyértelműen látszik, hogy ezt a személyességet a digitális térben is szeretnék megkapni</a:t>
            </a:r>
            <a:endParaRPr lang="en-AU" sz="1400" b="1" dirty="0">
              <a:latin typeface="Montserrat 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4132DE19-93F8-46B2-9EA9-2A20AC65B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5" y="1707715"/>
            <a:ext cx="187443" cy="189073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4132DE19-93F8-46B2-9EA9-2A20AC65B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3" y="2395752"/>
            <a:ext cx="187443" cy="189073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4132DE19-93F8-46B2-9EA9-2A20AC65B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3" y="3115981"/>
            <a:ext cx="187443" cy="189073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4132DE19-93F8-46B2-9EA9-2A20AC65B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3" y="3886300"/>
            <a:ext cx="187443" cy="18907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1DD9A80-5B61-48BF-A9B9-DC0B6C025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028" y="1031875"/>
            <a:ext cx="4021743" cy="5829398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4752975" y="5854700"/>
            <a:ext cx="596900" cy="346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358526E-A7F8-46A3-A0E8-25356C87E8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7397805" cy="720000"/>
          </a:xfrm>
          <a:prstGeom prst="rect">
            <a:avLst/>
          </a:prstGeom>
        </p:spPr>
      </p:pic>
      <p:sp>
        <p:nvSpPr>
          <p:cNvPr id="16" name="TextBox 26">
            <a:extLst>
              <a:ext uri="{FF2B5EF4-FFF2-40B4-BE49-F238E27FC236}">
                <a16:creationId xmlns:a16="http://schemas.microsoft.com/office/drawing/2014/main" id="{CD3B65BF-AAA0-4523-9E7D-11D2DC88668B}"/>
              </a:ext>
            </a:extLst>
          </p:cNvPr>
          <p:cNvSpPr txBox="1"/>
          <p:nvPr/>
        </p:nvSpPr>
        <p:spPr>
          <a:xfrm>
            <a:off x="601836" y="5742893"/>
            <a:ext cx="357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29AA8B"/>
                </a:solidFill>
                <a:latin typeface="Montserrat "/>
              </a:rPr>
              <a:t>eBook</a:t>
            </a:r>
            <a:r>
              <a:rPr lang="hu-HU" sz="2000" b="1" dirty="0">
                <a:solidFill>
                  <a:srgbClr val="29AA8B"/>
                </a:solidFill>
                <a:latin typeface="Montserrat "/>
              </a:rPr>
              <a:t>: </a:t>
            </a:r>
            <a:r>
              <a:rPr lang="hu-HU" sz="2000" b="1" dirty="0">
                <a:latin typeface="Montserrat "/>
              </a:rPr>
              <a:t>comnica.hu/kutatas2021</a:t>
            </a:r>
            <a:endParaRPr lang="en-AU" sz="2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107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7388B-EF9C-4E60-A371-5A39A2286E11}"/>
              </a:ext>
            </a:extLst>
          </p:cNvPr>
          <p:cNvSpPr txBox="1"/>
          <p:nvPr/>
        </p:nvSpPr>
        <p:spPr>
          <a:xfrm>
            <a:off x="123821" y="1559057"/>
            <a:ext cx="4648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EF13C-0B9E-4527-AA69-2B707BF10157}"/>
              </a:ext>
            </a:extLst>
          </p:cNvPr>
          <p:cNvSpPr txBox="1"/>
          <p:nvPr/>
        </p:nvSpPr>
        <p:spPr>
          <a:xfrm>
            <a:off x="551396" y="1547692"/>
            <a:ext cx="388725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1" name="Téglalap 12">
            <a:extLst>
              <a:ext uri="{FF2B5EF4-FFF2-40B4-BE49-F238E27FC236}">
                <a16:creationId xmlns:a16="http://schemas.microsoft.com/office/drawing/2014/main" id="{A935CEBB-81B6-4C42-B943-CE53165D92EE}"/>
              </a:ext>
            </a:extLst>
          </p:cNvPr>
          <p:cNvSpPr/>
          <p:nvPr/>
        </p:nvSpPr>
        <p:spPr>
          <a:xfrm>
            <a:off x="-1458" y="0"/>
            <a:ext cx="5949252" cy="6857999"/>
          </a:xfrm>
          <a:prstGeom prst="rect">
            <a:avLst/>
          </a:prstGeom>
          <a:solidFill>
            <a:srgbClr val="1DB19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Google Shape;132;p1">
            <a:extLst>
              <a:ext uri="{FF2B5EF4-FFF2-40B4-BE49-F238E27FC236}">
                <a16:creationId xmlns:a16="http://schemas.microsoft.com/office/drawing/2014/main" id="{A0352B7F-9AC5-4545-BDA0-A8C42EAD74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4664" y="2493752"/>
            <a:ext cx="5253786" cy="72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Roboto"/>
              <a:buNone/>
            </a:pPr>
            <a:r>
              <a:rPr lang="hu-HU" sz="3200" b="1" dirty="0">
                <a:solidFill>
                  <a:schemeClr val="bg1"/>
                </a:solidFill>
                <a:latin typeface="Montserrat" panose="00000500000000000000" pitchFamily="50" charset="-18"/>
                <a:ea typeface="Roboto"/>
                <a:cs typeface="Roboto"/>
                <a:sym typeface="Roboto"/>
              </a:rPr>
              <a:t>Köszönöm a figyelmet!</a:t>
            </a:r>
            <a:endParaRPr sz="3200" b="1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  <p:sp>
        <p:nvSpPr>
          <p:cNvPr id="13" name="Google Shape;132;p1">
            <a:extLst>
              <a:ext uri="{FF2B5EF4-FFF2-40B4-BE49-F238E27FC236}">
                <a16:creationId xmlns:a16="http://schemas.microsoft.com/office/drawing/2014/main" id="{0879B68E-BDC1-4913-B04F-027604577766}"/>
              </a:ext>
            </a:extLst>
          </p:cNvPr>
          <p:cNvSpPr txBox="1">
            <a:spLocks/>
          </p:cNvSpPr>
          <p:nvPr/>
        </p:nvSpPr>
        <p:spPr>
          <a:xfrm>
            <a:off x="425493" y="4718913"/>
            <a:ext cx="4621871" cy="137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80"/>
              <a:buFont typeface="Roboto"/>
              <a:buNone/>
            </a:pPr>
            <a:r>
              <a:rPr lang="hu-HU" sz="1800" dirty="0" smtClean="0">
                <a:latin typeface="Montserrat" panose="00000500000000000000" pitchFamily="50" charset="-18"/>
                <a:ea typeface="Roboto Slab" pitchFamily="2" charset="0"/>
                <a:cs typeface="Roboto"/>
                <a:sym typeface="Roboto"/>
              </a:rPr>
              <a:t>Horváth Gergely</a:t>
            </a:r>
            <a:endParaRPr lang="hu-HU" sz="1800" dirty="0">
              <a:latin typeface="Montserrat" panose="00000500000000000000" pitchFamily="50" charset="-18"/>
              <a:ea typeface="Roboto Slab" pitchFamily="2" charset="0"/>
              <a:cs typeface="Roboto"/>
              <a:sym typeface="Roboto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80"/>
              <a:buFont typeface="Roboto"/>
              <a:buNone/>
            </a:pPr>
            <a:r>
              <a:rPr lang="hu-HU" sz="1800" b="0" dirty="0" smtClean="0">
                <a:latin typeface="Montserrat" panose="00000500000000000000" pitchFamily="50" charset="-18"/>
                <a:ea typeface="Roboto Slab" pitchFamily="2" charset="0"/>
                <a:cs typeface="Roboto"/>
                <a:sym typeface="Roboto"/>
              </a:rPr>
              <a:t>gergely.horvath@comnica.com</a:t>
            </a:r>
            <a:endParaRPr lang="hu-HU" sz="1800" b="0" dirty="0">
              <a:latin typeface="Montserrat" panose="00000500000000000000" pitchFamily="50" charset="-18"/>
              <a:ea typeface="Roboto Slab" pitchFamily="2" charset="0"/>
              <a:cs typeface="Roboto"/>
              <a:sym typeface="Roboto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80"/>
              <a:buFont typeface="Roboto"/>
              <a:buNone/>
            </a:pPr>
            <a:r>
              <a:rPr lang="hu-HU" sz="1800" b="0" dirty="0" smtClean="0">
                <a:latin typeface="Montserrat" panose="00000500000000000000" pitchFamily="50" charset="-18"/>
                <a:ea typeface="Roboto Slab" pitchFamily="2" charset="0"/>
                <a:cs typeface="Roboto"/>
                <a:sym typeface="Roboto"/>
              </a:rPr>
              <a:t>+36 20 662 8239</a:t>
            </a:r>
            <a:endParaRPr lang="hu-HU" sz="1800" b="0" dirty="0">
              <a:latin typeface="Montserrat" panose="00000500000000000000" pitchFamily="50" charset="-18"/>
              <a:ea typeface="Roboto Slab" pitchFamily="2" charset="0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59C1B7-362A-457A-B33D-79B1E4F05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31" y="5157225"/>
            <a:ext cx="1886422" cy="4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167EE99B-2B53-4B79-9A0D-CA5D4BA94C37}"/>
              </a:ext>
            </a:extLst>
          </p:cNvPr>
          <p:cNvSpPr txBox="1"/>
          <p:nvPr/>
        </p:nvSpPr>
        <p:spPr>
          <a:xfrm>
            <a:off x="329750" y="5538082"/>
            <a:ext cx="4829479" cy="9227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6EC8FFFF-E858-4E61-8C90-248C3903D0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00" y="3995488"/>
            <a:ext cx="3508964" cy="94049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03250" y="2576668"/>
            <a:ext cx="344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>
                <a:solidFill>
                  <a:srgbClr val="29AA8B"/>
                </a:solidFill>
                <a:latin typeface="Montserrat SemiBold" panose="00000700000000000000" pitchFamily="50" charset="-18"/>
              </a:rPr>
              <a:t>Digitalizáció</a:t>
            </a:r>
            <a:endParaRPr lang="hu-HU" sz="4000" dirty="0">
              <a:solidFill>
                <a:srgbClr val="29AA8B"/>
              </a:solidFill>
              <a:latin typeface="Montserrat SemiBold" panose="00000700000000000000" pitchFamily="50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6983" y="3362438"/>
            <a:ext cx="347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„hiszen </a:t>
            </a:r>
            <a:r>
              <a:rPr lang="hu-H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javúnék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 én, anyám, de nem megy az könnyen faluhelyen”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Mansal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8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B46DCC-4308-41B5-81F9-1A64E826F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8" y="261525"/>
            <a:ext cx="5207430" cy="756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1162"/>
            <a:ext cx="9144000" cy="48053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4950" y="503270"/>
            <a:ext cx="451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Mansalva" pitchFamily="2" charset="0"/>
              </a:rPr>
              <a:t>Jön fel a </a:t>
            </a:r>
            <a:r>
              <a:rPr lang="hu-HU" sz="2400" dirty="0" err="1" smtClean="0">
                <a:solidFill>
                  <a:schemeClr val="bg1"/>
                </a:solidFill>
                <a:latin typeface="Mansalva" pitchFamily="2" charset="0"/>
              </a:rPr>
              <a:t>self</a:t>
            </a:r>
            <a:r>
              <a:rPr lang="hu-HU" sz="2400" dirty="0" smtClean="0">
                <a:solidFill>
                  <a:schemeClr val="bg1"/>
                </a:solidFill>
                <a:latin typeface="Mansalva" pitchFamily="2" charset="0"/>
              </a:rPr>
              <a:t>-service</a:t>
            </a:r>
            <a:endParaRPr lang="hu-HU" sz="2400" dirty="0">
              <a:solidFill>
                <a:schemeClr val="bg1"/>
              </a:solidFill>
              <a:latin typeface="Mansalva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7516">
            <a:off x="4105653" y="2640873"/>
            <a:ext cx="2395733" cy="8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27A589-1C8B-4994-9494-9B066E594F35}"/>
              </a:ext>
            </a:extLst>
          </p:cNvPr>
          <p:cNvSpPr txBox="1"/>
          <p:nvPr/>
        </p:nvSpPr>
        <p:spPr>
          <a:xfrm>
            <a:off x="297536" y="316778"/>
            <a:ext cx="8026510" cy="2334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7B6B6-BA5C-454D-A102-1267E1CFF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99" y="252000"/>
            <a:ext cx="7867386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1116D5-15C1-4AAB-AF93-CD9F6AC8C8DD}"/>
              </a:ext>
            </a:extLst>
          </p:cNvPr>
          <p:cNvSpPr txBox="1"/>
          <p:nvPr/>
        </p:nvSpPr>
        <p:spPr>
          <a:xfrm>
            <a:off x="373956" y="6118653"/>
            <a:ext cx="1865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E2803-77F2-4E4F-8444-DF2C9B0CA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2382632"/>
            <a:ext cx="6816851" cy="349831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257E302-E459-4F60-A494-DDC539E47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1048CD-41DD-4B65-BB70-90DCBE04934B}"/>
              </a:ext>
            </a:extLst>
          </p:cNvPr>
          <p:cNvSpPr txBox="1"/>
          <p:nvPr/>
        </p:nvSpPr>
        <p:spPr>
          <a:xfrm>
            <a:off x="504826" y="1423987"/>
            <a:ext cx="3952874" cy="1814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5005A-358C-4C9F-8E7F-9286104689E9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5602B-235A-45CD-A106-BBA148DEBE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B5D438A5-59EB-4753-9F89-2802936F6579}"/>
              </a:ext>
            </a:extLst>
          </p:cNvPr>
          <p:cNvSpPr txBox="1"/>
          <p:nvPr/>
        </p:nvSpPr>
        <p:spPr>
          <a:xfrm>
            <a:off x="100669" y="328613"/>
            <a:ext cx="774303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794DCA-BD56-4DE7-B07E-BA10727CE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6216529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49E9F7-9FBF-459E-BFBB-3FEC8428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3" y="1937857"/>
            <a:ext cx="8359836" cy="793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C30C1-29D7-4ABC-91CF-2AE47438D2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4317"/>
            <a:ext cx="8672310" cy="2184279"/>
          </a:xfrm>
          <a:prstGeom prst="rect">
            <a:avLst/>
          </a:prstGeom>
        </p:spPr>
      </p:pic>
      <p:pic>
        <p:nvPicPr>
          <p:cNvPr id="13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1A1AAC8C-A011-4FB8-BACE-AE1C43BC01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501" y="3110066"/>
            <a:ext cx="2082049" cy="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1048CD-41DD-4B65-BB70-90DCBE04934B}"/>
              </a:ext>
            </a:extLst>
          </p:cNvPr>
          <p:cNvSpPr txBox="1"/>
          <p:nvPr/>
        </p:nvSpPr>
        <p:spPr>
          <a:xfrm>
            <a:off x="504826" y="1423987"/>
            <a:ext cx="3952874" cy="1814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7388B-EF9C-4E60-A371-5A39A2286E11}"/>
              </a:ext>
            </a:extLst>
          </p:cNvPr>
          <p:cNvSpPr txBox="1"/>
          <p:nvPr/>
        </p:nvSpPr>
        <p:spPr>
          <a:xfrm>
            <a:off x="123821" y="1559057"/>
            <a:ext cx="4648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5BAC3-B16B-43DD-82EE-116BC2E2AB93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81E7-D3D8-49E3-BCC4-CF06B4213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78211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80BA8-46D2-452F-9059-0BE357B63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9" y="2989026"/>
            <a:ext cx="8865952" cy="3389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252C15-4060-4AB0-B868-99366030A703}"/>
              </a:ext>
            </a:extLst>
          </p:cNvPr>
          <p:cNvSpPr txBox="1"/>
          <p:nvPr/>
        </p:nvSpPr>
        <p:spPr>
          <a:xfrm>
            <a:off x="342107" y="1247625"/>
            <a:ext cx="3902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u="none" strike="noStrike" baseline="0" dirty="0">
                <a:latin typeface="Montserrat" panose="00000500000000000000" pitchFamily="50" charset="-18"/>
              </a:rPr>
              <a:t>Minden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negyedik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válaszadóval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előfordult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már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,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hogy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egy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vagy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több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rossz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élmény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hatására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pt-BR" sz="1400" b="1" i="0" u="none" strike="noStrike" baseline="0" dirty="0">
                <a:latin typeface="Montserrat" panose="00000500000000000000" pitchFamily="50" charset="-18"/>
              </a:rPr>
              <a:t>felbontotta szerződését </a:t>
            </a:r>
            <a:r>
              <a:rPr lang="pt-BR" sz="1400" b="0" i="0" u="none" strike="noStrike" baseline="0" dirty="0">
                <a:latin typeface="Montserrat" panose="00000500000000000000" pitchFamily="50" charset="-18"/>
              </a:rPr>
              <a:t>a szolgáltatójával</a:t>
            </a:r>
            <a:r>
              <a:rPr lang="hu-HU" sz="1400" b="0" i="0" u="none" strike="noStrike" baseline="0" dirty="0">
                <a:latin typeface="Montserrat" panose="00000500000000000000" pitchFamily="50" charset="-18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C7B21D-7936-42AB-A131-8C9320EDDC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" y="6269778"/>
            <a:ext cx="996462" cy="2574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34E8DC-3652-49CC-9205-6DEF3D54086C}"/>
              </a:ext>
            </a:extLst>
          </p:cNvPr>
          <p:cNvSpPr txBox="1"/>
          <p:nvPr/>
        </p:nvSpPr>
        <p:spPr>
          <a:xfrm>
            <a:off x="4847165" y="1247625"/>
            <a:ext cx="390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400" b="0" i="0" u="none" strike="noStrike" baseline="0" dirty="0">
                <a:latin typeface="Montserrat" panose="00000500000000000000" pitchFamily="50" charset="-18"/>
              </a:rPr>
              <a:t>E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gyötödüknek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ehhez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egyetlen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baki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 is </a:t>
            </a:r>
            <a:r>
              <a:rPr lang="en-AU" sz="1400" b="0" i="0" u="none" strike="noStrike" baseline="0" dirty="0" err="1">
                <a:latin typeface="Montserrat" panose="00000500000000000000" pitchFamily="50" charset="-18"/>
              </a:rPr>
              <a:t>elég</a:t>
            </a:r>
            <a:r>
              <a:rPr lang="en-AU" sz="1400" b="0" i="0" u="none" strike="noStrike" baseline="0" dirty="0">
                <a:latin typeface="Montserrat" panose="00000500000000000000" pitchFamily="50" charset="-18"/>
              </a:rPr>
              <a:t>.</a:t>
            </a:r>
            <a:endParaRPr lang="en-AU" sz="1400" dirty="0">
              <a:latin typeface="Montserrat" panose="00000500000000000000" pitchFamily="50" charset="-1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49BFC1-6D20-4B37-9787-9CAAD77AA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992" y="1313916"/>
            <a:ext cx="187443" cy="1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29171-3A7C-44B2-8C19-5D2844D6D31D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9F9FA-DB23-4E45-902D-0A506DEA81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0" y="2701255"/>
            <a:ext cx="3400173" cy="3540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F9701-0A10-43D8-9118-443C692D1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922" y="4670423"/>
            <a:ext cx="1054224" cy="973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E5E0FB-DA14-46DF-9D40-2C728C07A3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99" y="252000"/>
            <a:ext cx="8685292" cy="68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EB6457-CBA4-4CD7-A403-75FC184EB598}"/>
              </a:ext>
            </a:extLst>
          </p:cNvPr>
          <p:cNvSpPr txBox="1"/>
          <p:nvPr/>
        </p:nvSpPr>
        <p:spPr>
          <a:xfrm>
            <a:off x="548748" y="1512190"/>
            <a:ext cx="39028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i="0" u="none" strike="noStrike" baseline="0" dirty="0">
                <a:latin typeface="Montserrat" panose="00000500000000000000" pitchFamily="50" charset="-18"/>
              </a:rPr>
              <a:t>Comnica Hólapát Index</a:t>
            </a:r>
          </a:p>
          <a:p>
            <a:pPr algn="l"/>
            <a:r>
              <a:rPr lang="hu-HU" sz="1400" b="0" i="0" u="none" strike="noStrike" baseline="0" dirty="0">
                <a:latin typeface="Montserrat" panose="00000500000000000000" pitchFamily="50" charset="-18"/>
              </a:rPr>
              <a:t>… mely megmutatja, mennyire fájdalmas ma Magyarországon ügyet intézni.</a:t>
            </a:r>
          </a:p>
          <a:p>
            <a:pPr algn="l"/>
            <a:endParaRPr lang="hu-HU" sz="1400" dirty="0">
              <a:latin typeface="Montserrat" panose="00000500000000000000" pitchFamily="50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50C34-0EA7-43EF-B154-1E1FB52F8FD0}"/>
              </a:ext>
            </a:extLst>
          </p:cNvPr>
          <p:cNvSpPr txBox="1"/>
          <p:nvPr/>
        </p:nvSpPr>
        <p:spPr>
          <a:xfrm>
            <a:off x="4857758" y="5371071"/>
            <a:ext cx="4051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 err="1">
                <a:latin typeface="Montserrat" panose="00000500000000000000" pitchFamily="50" charset="-18"/>
              </a:rPr>
              <a:t>Mennyire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ért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egyet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az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állítással</a:t>
            </a:r>
            <a:r>
              <a:rPr lang="en-AU" sz="1400" b="1" dirty="0">
                <a:latin typeface="Montserrat" panose="00000500000000000000" pitchFamily="50" charset="-18"/>
              </a:rPr>
              <a:t>?</a:t>
            </a:r>
          </a:p>
          <a:p>
            <a:pPr algn="l"/>
            <a:r>
              <a:rPr lang="en-AU" sz="1400" dirty="0">
                <a:latin typeface="Montserrat" panose="00000500000000000000" pitchFamily="50" charset="-18"/>
              </a:rPr>
              <a:t>„</a:t>
            </a:r>
            <a:r>
              <a:rPr lang="en-AU" sz="1400" dirty="0" err="1">
                <a:latin typeface="Montserrat" panose="00000500000000000000" pitchFamily="50" charset="-18"/>
              </a:rPr>
              <a:t>Inkább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havat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lapátolnék</a:t>
            </a:r>
            <a:r>
              <a:rPr lang="en-AU" sz="1400" dirty="0">
                <a:latin typeface="Montserrat" panose="00000500000000000000" pitchFamily="50" charset="-18"/>
              </a:rPr>
              <a:t>, mint </a:t>
            </a:r>
            <a:r>
              <a:rPr lang="en-AU" sz="1400" dirty="0" err="1">
                <a:latin typeface="Montserrat" panose="00000500000000000000" pitchFamily="50" charset="-18"/>
              </a:rPr>
              <a:t>hogy</a:t>
            </a:r>
            <a:endParaRPr lang="en-AU" sz="1400" dirty="0">
              <a:latin typeface="Montserrat" panose="00000500000000000000" pitchFamily="50" charset="-18"/>
            </a:endParaRPr>
          </a:p>
          <a:p>
            <a:pPr algn="l"/>
            <a:r>
              <a:rPr lang="en-AU" sz="1400" dirty="0" err="1">
                <a:latin typeface="Montserrat" panose="00000500000000000000" pitchFamily="50" charset="-18"/>
              </a:rPr>
              <a:t>ügyfélszolgál</a:t>
            </a:r>
            <a:r>
              <a:rPr lang="hu-HU" sz="1400" dirty="0">
                <a:latin typeface="Montserrat" panose="00000500000000000000" pitchFamily="50" charset="-18"/>
              </a:rPr>
              <a:t>a</a:t>
            </a:r>
            <a:r>
              <a:rPr lang="en-AU" sz="1400" dirty="0">
                <a:latin typeface="Montserrat" panose="00000500000000000000" pitchFamily="50" charset="-18"/>
              </a:rPr>
              <a:t>tot </a:t>
            </a:r>
            <a:r>
              <a:rPr lang="en-AU" sz="1400" dirty="0" err="1">
                <a:latin typeface="Montserrat" panose="00000500000000000000" pitchFamily="50" charset="-18"/>
              </a:rPr>
              <a:t>kelljen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igénybe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vennem</a:t>
            </a:r>
            <a:r>
              <a:rPr lang="en-AU" sz="1400" dirty="0">
                <a:latin typeface="Montserrat" panose="00000500000000000000" pitchFamily="50" charset="-18"/>
              </a:rPr>
              <a:t>.”</a:t>
            </a:r>
            <a:endParaRPr lang="hu-HU" sz="1400" dirty="0"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563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9468D2-79B5-4D54-A2C5-7DE1FBD7B532}"/>
              </a:ext>
            </a:extLst>
          </p:cNvPr>
          <p:cNvSpPr txBox="1"/>
          <p:nvPr/>
        </p:nvSpPr>
        <p:spPr>
          <a:xfrm>
            <a:off x="504826" y="4333874"/>
            <a:ext cx="39528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7388B-EF9C-4E60-A371-5A39A2286E11}"/>
              </a:ext>
            </a:extLst>
          </p:cNvPr>
          <p:cNvSpPr txBox="1"/>
          <p:nvPr/>
        </p:nvSpPr>
        <p:spPr>
          <a:xfrm>
            <a:off x="123821" y="1559057"/>
            <a:ext cx="4648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648B1-A278-4232-A21B-0D87B91E950B}"/>
              </a:ext>
            </a:extLst>
          </p:cNvPr>
          <p:cNvSpPr txBox="1"/>
          <p:nvPr/>
        </p:nvSpPr>
        <p:spPr>
          <a:xfrm>
            <a:off x="504828" y="1350051"/>
            <a:ext cx="39528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67DBE-791D-4F16-A2C1-7697FA5D0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0" y="425351"/>
            <a:ext cx="9117542" cy="6426397"/>
          </a:xfrm>
          <a:prstGeom prst="rect">
            <a:avLst/>
          </a:prstGeom>
        </p:spPr>
      </p:pic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249CFF12-1560-4D05-A9D9-EF441AC39C36}"/>
              </a:ext>
            </a:extLst>
          </p:cNvPr>
          <p:cNvSpPr txBox="1"/>
          <p:nvPr/>
        </p:nvSpPr>
        <p:spPr>
          <a:xfrm>
            <a:off x="329750" y="5538082"/>
            <a:ext cx="4829479" cy="9227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4826" y="3913618"/>
            <a:ext cx="3476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„</a:t>
            </a:r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Audió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Mansalva" pitchFamily="2" charset="0"/>
              </a:rPr>
              <a:t>, sztereó, videó, mind-mind valamire jó”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Mansal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5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C1AEBA-79A6-4B4E-9740-D0F66ED122F4}"/>
              </a:ext>
            </a:extLst>
          </p:cNvPr>
          <p:cNvSpPr txBox="1"/>
          <p:nvPr/>
        </p:nvSpPr>
        <p:spPr>
          <a:xfrm>
            <a:off x="13229" y="6092957"/>
            <a:ext cx="433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7388B-EF9C-4E60-A371-5A39A2286E11}"/>
              </a:ext>
            </a:extLst>
          </p:cNvPr>
          <p:cNvSpPr txBox="1"/>
          <p:nvPr/>
        </p:nvSpPr>
        <p:spPr>
          <a:xfrm>
            <a:off x="123821" y="1559057"/>
            <a:ext cx="4648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23FA8-7AD5-4B45-A6F1-10A72B903C1A}"/>
              </a:ext>
            </a:extLst>
          </p:cNvPr>
          <p:cNvSpPr txBox="1"/>
          <p:nvPr/>
        </p:nvSpPr>
        <p:spPr>
          <a:xfrm>
            <a:off x="504828" y="2788553"/>
            <a:ext cx="3952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E1CFD-9A81-4C2B-9B2F-0F9C4542895B}"/>
              </a:ext>
            </a:extLst>
          </p:cNvPr>
          <p:cNvSpPr txBox="1"/>
          <p:nvPr/>
        </p:nvSpPr>
        <p:spPr>
          <a:xfrm>
            <a:off x="165629" y="6245357"/>
            <a:ext cx="433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A8902-9A69-4E6B-8D17-AD437D20E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6376921"/>
            <a:ext cx="996462" cy="257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B190A-A10E-4D7E-9CC9-8E4E4EBE8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52000"/>
            <a:ext cx="8173189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35627-035E-46A6-A0DE-45450DE418E8}"/>
              </a:ext>
            </a:extLst>
          </p:cNvPr>
          <p:cNvSpPr txBox="1"/>
          <p:nvPr/>
        </p:nvSpPr>
        <p:spPr>
          <a:xfrm>
            <a:off x="504827" y="1525772"/>
            <a:ext cx="3842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dirty="0">
                <a:latin typeface="Montserrat" panose="00000500000000000000" pitchFamily="50" charset="-18"/>
              </a:rPr>
              <a:t>A</a:t>
            </a:r>
            <a:r>
              <a:rPr lang="hu-H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videóhívás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az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egyetlen</a:t>
            </a:r>
            <a:r>
              <a:rPr lang="hu-HU" sz="1400" dirty="0">
                <a:latin typeface="Montserrat" panose="00000500000000000000" pitchFamily="50" charset="-18"/>
              </a:rPr>
              <a:t> csatorna</a:t>
            </a:r>
            <a:r>
              <a:rPr lang="en-AU" sz="1400" dirty="0">
                <a:latin typeface="Montserrat" panose="00000500000000000000" pitchFamily="50" charset="-18"/>
              </a:rPr>
              <a:t>, </a:t>
            </a:r>
            <a:r>
              <a:rPr lang="en-AU" sz="1400" dirty="0" err="1">
                <a:latin typeface="Montserrat" panose="00000500000000000000" pitchFamily="50" charset="-18"/>
              </a:rPr>
              <a:t>amely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hu-HU" sz="1400" dirty="0">
                <a:latin typeface="Montserrat" panose="00000500000000000000" pitchFamily="50" charset="-18"/>
              </a:rPr>
              <a:t>a személyességet </a:t>
            </a:r>
            <a:r>
              <a:rPr lang="en-AU" sz="1400" b="1" dirty="0" err="1">
                <a:latin typeface="Montserrat" panose="00000500000000000000" pitchFamily="50" charset="-18"/>
              </a:rPr>
              <a:t>több</a:t>
            </a:r>
            <a:r>
              <a:rPr lang="hu-HU" sz="1400" b="1" dirty="0">
                <a:latin typeface="Montserrat" panose="00000500000000000000" pitchFamily="50" charset="-18"/>
              </a:rPr>
              <a:t> </a:t>
            </a:r>
            <a:r>
              <a:rPr lang="es-ES" sz="1400" b="1" dirty="0" err="1">
                <a:latin typeface="Montserrat" panose="00000500000000000000" pitchFamily="50" charset="-18"/>
              </a:rPr>
              <a:t>dimenzióban</a:t>
            </a:r>
            <a:r>
              <a:rPr lang="es-ES" sz="1400" b="1" dirty="0">
                <a:latin typeface="Montserrat" panose="00000500000000000000" pitchFamily="50" charset="-18"/>
              </a:rPr>
              <a:t> </a:t>
            </a:r>
            <a:r>
              <a:rPr lang="es-ES" sz="1400" dirty="0" err="1">
                <a:latin typeface="Montserrat" panose="00000500000000000000" pitchFamily="50" charset="-18"/>
              </a:rPr>
              <a:t>is</a:t>
            </a:r>
            <a:r>
              <a:rPr lang="es-ES" sz="1400" dirty="0">
                <a:latin typeface="Montserrat" panose="00000500000000000000" pitchFamily="50" charset="-18"/>
              </a:rPr>
              <a:t> </a:t>
            </a:r>
            <a:r>
              <a:rPr lang="es-ES" sz="1400" dirty="0" err="1">
                <a:latin typeface="Montserrat" panose="00000500000000000000" pitchFamily="50" charset="-18"/>
              </a:rPr>
              <a:t>át</a:t>
            </a:r>
            <a:r>
              <a:rPr lang="es-ES" sz="1400" dirty="0">
                <a:latin typeface="Montserrat" panose="00000500000000000000" pitchFamily="50" charset="-18"/>
              </a:rPr>
              <a:t> </a:t>
            </a:r>
            <a:r>
              <a:rPr lang="es-ES" sz="1400" dirty="0" err="1">
                <a:latin typeface="Montserrat" panose="00000500000000000000" pitchFamily="50" charset="-18"/>
              </a:rPr>
              <a:t>tudja</a:t>
            </a:r>
            <a:r>
              <a:rPr lang="es-ES" sz="1400" dirty="0">
                <a:latin typeface="Montserrat" panose="00000500000000000000" pitchFamily="50" charset="-18"/>
              </a:rPr>
              <a:t> </a:t>
            </a:r>
            <a:r>
              <a:rPr lang="es-ES" sz="1400" dirty="0" err="1">
                <a:latin typeface="Montserrat" panose="00000500000000000000" pitchFamily="50" charset="-18"/>
              </a:rPr>
              <a:t>menteni</a:t>
            </a:r>
            <a:r>
              <a:rPr lang="es-ES" sz="1400" dirty="0">
                <a:latin typeface="Montserrat" panose="00000500000000000000" pitchFamily="50" charset="-18"/>
              </a:rPr>
              <a:t> </a:t>
            </a:r>
            <a:r>
              <a:rPr lang="es-ES" sz="1400" dirty="0" err="1">
                <a:latin typeface="Montserrat" panose="00000500000000000000" pitchFamily="50" charset="-18"/>
              </a:rPr>
              <a:t>az</a:t>
            </a:r>
            <a:r>
              <a:rPr lang="es-ES" sz="1400" dirty="0">
                <a:latin typeface="Montserrat" panose="00000500000000000000" pitchFamily="50" charset="-18"/>
              </a:rPr>
              <a:t> online </a:t>
            </a:r>
            <a:r>
              <a:rPr lang="es-ES" sz="1400" dirty="0" err="1">
                <a:latin typeface="Montserrat" panose="00000500000000000000" pitchFamily="50" charset="-18"/>
              </a:rPr>
              <a:t>térbe</a:t>
            </a:r>
            <a:r>
              <a:rPr lang="es-ES" sz="1400" dirty="0">
                <a:latin typeface="Montserrat" panose="00000500000000000000" pitchFamily="50" charset="-18"/>
              </a:rPr>
              <a:t>.</a:t>
            </a:r>
            <a:endParaRPr lang="hu-HU" sz="1400" dirty="0">
              <a:latin typeface="Montserrat" panose="00000500000000000000" pitchFamily="50" charset="-1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3708B7-DED6-4165-9CAC-B6080DD7E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84" y="1444005"/>
            <a:ext cx="4529416" cy="24102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0A361-9471-4A20-88DD-1683547FE643}"/>
              </a:ext>
            </a:extLst>
          </p:cNvPr>
          <p:cNvGrpSpPr/>
          <p:nvPr/>
        </p:nvGrpSpPr>
        <p:grpSpPr>
          <a:xfrm>
            <a:off x="504826" y="3497824"/>
            <a:ext cx="4539095" cy="3197099"/>
            <a:chOff x="339843" y="3039148"/>
            <a:chExt cx="4951242" cy="313794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B6E9E4-EFDC-41B0-B7ED-3213A8D71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43" y="3039148"/>
              <a:ext cx="4886498" cy="3121427"/>
            </a:xfrm>
            <a:prstGeom prst="rect">
              <a:avLst/>
            </a:prstGeom>
          </p:spPr>
        </p:pic>
        <p:sp useBgFill="1">
          <p:nvSpPr>
            <p:cNvPr id="31" name="TextBox 30">
              <a:extLst>
                <a:ext uri="{FF2B5EF4-FFF2-40B4-BE49-F238E27FC236}">
                  <a16:creationId xmlns:a16="http://schemas.microsoft.com/office/drawing/2014/main" id="{A6C08219-8CAA-4DAA-B361-7EFE2D406653}"/>
                </a:ext>
              </a:extLst>
            </p:cNvPr>
            <p:cNvSpPr txBox="1"/>
            <p:nvPr/>
          </p:nvSpPr>
          <p:spPr>
            <a:xfrm>
              <a:off x="4163556" y="4145764"/>
              <a:ext cx="1127529" cy="203132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hu-HU" dirty="0"/>
            </a:p>
            <a:p>
              <a:endParaRPr lang="hu-HU" dirty="0"/>
            </a:p>
            <a:p>
              <a:endParaRPr lang="hu-HU" dirty="0"/>
            </a:p>
            <a:p>
              <a:endParaRPr lang="hu-HU" dirty="0"/>
            </a:p>
            <a:p>
              <a:endParaRPr lang="hu-HU" dirty="0"/>
            </a:p>
            <a:p>
              <a:endParaRPr lang="hu-HU" dirty="0"/>
            </a:p>
            <a:p>
              <a:endParaRPr lang="en-AU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50C4110-33B4-4337-840F-06921B1BC29C}"/>
              </a:ext>
            </a:extLst>
          </p:cNvPr>
          <p:cNvSpPr txBox="1"/>
          <p:nvPr/>
        </p:nvSpPr>
        <p:spPr>
          <a:xfrm>
            <a:off x="5149994" y="5747834"/>
            <a:ext cx="359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dirty="0">
                <a:latin typeface="Montserrat" panose="00000500000000000000" pitchFamily="50" charset="-18"/>
              </a:rPr>
              <a:t>A </a:t>
            </a:r>
            <a:r>
              <a:rPr lang="en-AU" sz="1400" dirty="0" err="1">
                <a:latin typeface="Montserrat" panose="00000500000000000000" pitchFamily="50" charset="-18"/>
              </a:rPr>
              <a:t>legsikeresebben</a:t>
            </a:r>
            <a:r>
              <a:rPr lang="en-AU" sz="1400" dirty="0">
                <a:latin typeface="Montserrat" panose="00000500000000000000" pitchFamily="50" charset="-18"/>
              </a:rPr>
              <a:t> a </a:t>
            </a:r>
            <a:r>
              <a:rPr lang="en-AU" sz="1400" b="1" dirty="0" err="1">
                <a:latin typeface="Montserrat" panose="00000500000000000000" pitchFamily="50" charset="-18"/>
              </a:rPr>
              <a:t>bankok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és</a:t>
            </a:r>
            <a:r>
              <a:rPr lang="en-AU" sz="1400" b="1" dirty="0">
                <a:latin typeface="Montserrat" panose="00000500000000000000" pitchFamily="50" charset="-18"/>
              </a:rPr>
              <a:t> </a:t>
            </a:r>
            <a:r>
              <a:rPr lang="en-AU" sz="1400" b="1" dirty="0" err="1">
                <a:latin typeface="Montserrat" panose="00000500000000000000" pitchFamily="50" charset="-18"/>
              </a:rPr>
              <a:t>biztosítók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edukálták</a:t>
            </a:r>
            <a:r>
              <a:rPr lang="en-AU" sz="1400" dirty="0">
                <a:latin typeface="Montserrat" panose="00000500000000000000" pitchFamily="50" charset="-18"/>
              </a:rPr>
              <a:t> a</a:t>
            </a:r>
            <a:r>
              <a:rPr lang="hu-HU" sz="1400" dirty="0">
                <a:latin typeface="Montserrat" panose="00000500000000000000" pitchFamily="50" charset="-18"/>
              </a:rPr>
              <a:t> </a:t>
            </a:r>
            <a:r>
              <a:rPr lang="en-AU" sz="1400" dirty="0" err="1">
                <a:latin typeface="Montserrat" panose="00000500000000000000" pitchFamily="50" charset="-18"/>
              </a:rPr>
              <a:t>közönségüket</a:t>
            </a:r>
            <a:r>
              <a:rPr lang="hu-HU" sz="1400" dirty="0">
                <a:latin typeface="Montserrat" panose="00000500000000000000" pitchFamily="50" charset="-18"/>
              </a:rPr>
              <a:t>.</a:t>
            </a:r>
            <a:r>
              <a:rPr lang="en-AU" sz="1400" dirty="0">
                <a:latin typeface="Montserrat" panose="00000500000000000000" pitchFamily="50" charset="-18"/>
              </a:rPr>
              <a:t> </a:t>
            </a:r>
            <a:endParaRPr lang="hu-HU" sz="1400" dirty="0">
              <a:latin typeface="Montserrat" panose="00000500000000000000" pitchFamily="50" charset="-1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A9579FA-ED6D-46E3-985E-A9CC24EA18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754" y="5773001"/>
            <a:ext cx="187443" cy="1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3789</TotalTime>
  <Words>311</Words>
  <Application>Microsoft Office PowerPoint</Application>
  <PresentationFormat>Diavetítés a képernyőre (4:3 oldalarány)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Mansalva</vt:lpstr>
      <vt:lpstr>Montserrat</vt:lpstr>
      <vt:lpstr>Montserrat </vt:lpstr>
      <vt:lpstr>Montserrat SemiBold</vt:lpstr>
      <vt:lpstr>Roboto</vt:lpstr>
      <vt:lpstr>Roboto Slab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Comnica Kft.</dc:creator>
  <cp:lastModifiedBy>Gergely Horváth</cp:lastModifiedBy>
  <cp:revision>103</cp:revision>
  <dcterms:created xsi:type="dcterms:W3CDTF">2021-04-29T08:37:05Z</dcterms:created>
  <dcterms:modified xsi:type="dcterms:W3CDTF">2021-05-27T09:39:15Z</dcterms:modified>
</cp:coreProperties>
</file>